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6"/>
  </p:notesMasterIdLst>
  <p:sldIdLst>
    <p:sldId id="258" r:id="rId2"/>
    <p:sldId id="264" r:id="rId3"/>
    <p:sldId id="269" r:id="rId4"/>
    <p:sldId id="302" r:id="rId5"/>
    <p:sldId id="303" r:id="rId6"/>
    <p:sldId id="305" r:id="rId7"/>
    <p:sldId id="306" r:id="rId8"/>
    <p:sldId id="307" r:id="rId9"/>
    <p:sldId id="300" r:id="rId10"/>
    <p:sldId id="256" r:id="rId11"/>
    <p:sldId id="289" r:id="rId12"/>
    <p:sldId id="260" r:id="rId13"/>
    <p:sldId id="312" r:id="rId14"/>
    <p:sldId id="285" r:id="rId15"/>
    <p:sldId id="290" r:id="rId16"/>
    <p:sldId id="286" r:id="rId17"/>
    <p:sldId id="311" r:id="rId18"/>
    <p:sldId id="287" r:id="rId19"/>
    <p:sldId id="288" r:id="rId20"/>
    <p:sldId id="310" r:id="rId21"/>
    <p:sldId id="308" r:id="rId22"/>
    <p:sldId id="309" r:id="rId23"/>
    <p:sldId id="299" r:id="rId24"/>
    <p:sldId id="319" r:id="rId25"/>
    <p:sldId id="304" r:id="rId26"/>
    <p:sldId id="280" r:id="rId27"/>
    <p:sldId id="279" r:id="rId28"/>
    <p:sldId id="320" r:id="rId29"/>
    <p:sldId id="321" r:id="rId30"/>
    <p:sldId id="328" r:id="rId31"/>
    <p:sldId id="327" r:id="rId32"/>
    <p:sldId id="263" r:id="rId33"/>
    <p:sldId id="272" r:id="rId34"/>
    <p:sldId id="271" r:id="rId35"/>
    <p:sldId id="265" r:id="rId36"/>
    <p:sldId id="266" r:id="rId37"/>
    <p:sldId id="259" r:id="rId38"/>
    <p:sldId id="277" r:id="rId39"/>
    <p:sldId id="282" r:id="rId40"/>
    <p:sldId id="292" r:id="rId41"/>
    <p:sldId id="293" r:id="rId42"/>
    <p:sldId id="294" r:id="rId43"/>
    <p:sldId id="315" r:id="rId44"/>
    <p:sldId id="296" r:id="rId45"/>
    <p:sldId id="291" r:id="rId46"/>
    <p:sldId id="297" r:id="rId47"/>
    <p:sldId id="313" r:id="rId48"/>
    <p:sldId id="314" r:id="rId49"/>
    <p:sldId id="317" r:id="rId50"/>
    <p:sldId id="316" r:id="rId51"/>
    <p:sldId id="295" r:id="rId52"/>
    <p:sldId id="322" r:id="rId53"/>
    <p:sldId id="329" r:id="rId54"/>
    <p:sldId id="330" r:id="rId55"/>
    <p:sldId id="333" r:id="rId56"/>
    <p:sldId id="331" r:id="rId57"/>
    <p:sldId id="336" r:id="rId58"/>
    <p:sldId id="332" r:id="rId59"/>
    <p:sldId id="337" r:id="rId60"/>
    <p:sldId id="338" r:id="rId61"/>
    <p:sldId id="339" r:id="rId62"/>
    <p:sldId id="340" r:id="rId63"/>
    <p:sldId id="341" r:id="rId64"/>
    <p:sldId id="344" r:id="rId65"/>
    <p:sldId id="343" r:id="rId66"/>
    <p:sldId id="342" r:id="rId67"/>
    <p:sldId id="345" r:id="rId68"/>
    <p:sldId id="348" r:id="rId69"/>
    <p:sldId id="349" r:id="rId70"/>
    <p:sldId id="346" r:id="rId71"/>
    <p:sldId id="347" r:id="rId72"/>
    <p:sldId id="350" r:id="rId73"/>
    <p:sldId id="353" r:id="rId74"/>
    <p:sldId id="352" r:id="rId7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3864"/>
    <a:srgbClr val="FF0000"/>
    <a:srgbClr val="007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966" autoAdjust="0"/>
    <p:restoredTop sz="94660"/>
  </p:normalViewPr>
  <p:slideViewPr>
    <p:cSldViewPr snapToGrid="0">
      <p:cViewPr varScale="1">
        <p:scale>
          <a:sx n="165" d="100"/>
          <a:sy n="165" d="100"/>
        </p:scale>
        <p:origin x="606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F20C66-05F9-4FC2-8866-8533A9375BA8}" type="datetimeFigureOut">
              <a:rPr lang="en-GB" smtClean="0"/>
              <a:t>01/04/2025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6CA468-388C-47D7-9925-09019A2062A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94243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A468-388C-47D7-9925-09019A2062A1}" type="slidenum">
              <a:rPr lang="en-GB" smtClean="0"/>
              <a:t>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28853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A468-388C-47D7-9925-09019A2062A1}" type="slidenum">
              <a:rPr lang="en-GB" smtClean="0"/>
              <a:t>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86000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4C041F-7628-A012-3BC7-A3661D75C3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A7C4460-CD36-0C96-16AD-CCDE147EBBB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D88872C-2C93-E394-81AF-AA1594FA8B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93F43E-E441-B71A-4906-EA14D5AF76F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A468-388C-47D7-9925-09019A2062A1}" type="slidenum">
              <a:rPr lang="en-GB" smtClean="0"/>
              <a:t>55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76709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A468-388C-47D7-9925-09019A2062A1}" type="slidenum">
              <a:rPr lang="en-GB" smtClean="0"/>
              <a:t>56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5901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D105AF-E04C-6FF5-7DE7-78E52651BC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D2137E7-5C04-52F3-F63D-3028E2E490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53036DB-FD6B-16AE-4F7A-631EBDF52E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3B490A-5376-E676-4C7C-17FF7B32D0E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A468-388C-47D7-9925-09019A2062A1}" type="slidenum">
              <a:rPr lang="en-GB" smtClean="0"/>
              <a:t>57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65286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253708-9538-614F-4BBA-1310CDA498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6455AEC-0AA2-1353-5F66-B60CA779182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19F20C8-A695-C3A0-8226-30E0828B76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31C673-1C7B-25E4-6BE9-C39541457A6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A468-388C-47D7-9925-09019A2062A1}" type="slidenum">
              <a:rPr lang="en-GB" smtClean="0"/>
              <a:t>60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37232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D4EF39-8910-399B-3050-8D934DA015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804C50-1CB8-E631-A8E8-FBEE33B871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FEB2117-9FC4-BA10-8543-1E7A281A95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8A900D-343B-F88F-67DB-2C85679792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A468-388C-47D7-9925-09019A2062A1}" type="slidenum">
              <a:rPr lang="en-GB" smtClean="0"/>
              <a:t>63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82119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01-04-2025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341471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01-04-2025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179464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01-04-2025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513987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01-04-2025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374967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01-04-2025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221477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01-04-2025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139025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01-04-2025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747679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01-04-2025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746690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01-04-2025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80891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01-04-2025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522585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01-04-2025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31223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F3A2CB-D467-4583-BEBA-5A75E3413D57}" type="datetimeFigureOut">
              <a:rPr lang="en-IN" smtClean="0"/>
              <a:t>01-04-2025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552040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16/j.physletb.2015.09.063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hyperlink" Target="https://doi.org/10.22323/1.414.0820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i.org/10.22323/1.414.0820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hyperlink" Target="http://dx.doi.org/10.1140/epjc/s10052-019-6904-3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fr.wikipedia.org/wiki/Hadron#/media/Fichier:Qqhadrons.png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physics.stackexchange.com/questions/369092/understanding-the-parton-distribution-functions" TargetMode="External"/><Relationship Id="rId4" Type="http://schemas.openxmlformats.org/officeDocument/2006/relationships/image" Target="../media/image26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gsalam.web.cern.ch/repository/talks/2015-SaoPaulo-lecture3.pdf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hyperlink" Target="https://iopscience.iop.org/book/mono/978-0-7503-4737-2" TargetMode="External"/><Relationship Id="rId7" Type="http://schemas.openxmlformats.org/officeDocument/2006/relationships/image" Target="../media/image31.png"/><Relationship Id="rId2" Type="http://schemas.openxmlformats.org/officeDocument/2006/relationships/hyperlink" Target="https://iopscience.iop.org/book/mono/978-1-6817-4073-7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9" Type="http://schemas.openxmlformats.org/officeDocument/2006/relationships/hyperlink" Target="https://youtu.be/u8uHI6WLz6c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cms.cern/news/jets-cms-and-determination-their-energy-scale" TargetMode="External"/><Relationship Id="rId7" Type="http://schemas.openxmlformats.org/officeDocument/2006/relationships/hyperlink" Target="https://indico.cern.ch/event/346738/contributions/813675/attachments/684118/939687/14_JetPhysics.pdf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hyperlink" Target="https://en.wikipedia.org/wiki/Self-similar_process#/media/File:Wiener_process_animated.gif" TargetMode="External"/><Relationship Id="rId4" Type="http://schemas.openxmlformats.org/officeDocument/2006/relationships/image" Target="../media/image34.gi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journals.aps.org/prl/pdf/10.1103/PhysRevLett.35.1609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n.wikipedia.org/wiki/File:CDF_Top_Event.jpg" TargetMode="External"/><Relationship Id="rId4" Type="http://schemas.openxmlformats.org/officeDocument/2006/relationships/image" Target="../media/image37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s://journals.aps.org/prl/pdf/10.1103/PhysRevLett.23.935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hyperlink" Target="https://iopscience.iop.org/book/mono/978-1-6817-4073-7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iopscience.iop.org/book/mono/978-1-6817-4073-7" TargetMode="Externa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indico.cern.ch/event/48780/contributions/2007623/attachments/958754/1360835/2009-06-23-HCW-Portugal.pdf" TargetMode="External"/><Relationship Id="rId4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iopscience.iop.org/book/mono/978-1-6817-4073-7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https://indico.cern.ch/event/346738/contributions/813675/attachments/684118/939687/14_JetPhysics.pdf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png"/><Relationship Id="rId4" Type="http://schemas.openxmlformats.org/officeDocument/2006/relationships/image" Target="../media/image6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oi.org/10.17182/hepdata.54900.v1/t47" TargetMode="External"/><Relationship Id="rId4" Type="http://schemas.openxmlformats.org/officeDocument/2006/relationships/image" Target="../media/image92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7" Type="http://schemas.openxmlformats.org/officeDocument/2006/relationships/image" Target="../media/image9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abs/hep-ex/9912051v1" TargetMode="External"/><Relationship Id="rId4" Type="http://schemas.openxmlformats.org/officeDocument/2006/relationships/image" Target="../media/image108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hep-ex/9912051v1" TargetMode="Externa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5.png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3" name="Flowchart: Manual Input 2">
            <a:extLst>
              <a:ext uri="{FF2B5EF4-FFF2-40B4-BE49-F238E27FC236}">
                <a16:creationId xmlns:a16="http://schemas.microsoft.com/office/drawing/2014/main" id="{D7180E7E-17D3-BAE6-BF72-FD209CF706BB}"/>
              </a:ext>
            </a:extLst>
          </p:cNvPr>
          <p:cNvSpPr/>
          <p:nvPr/>
        </p:nvSpPr>
        <p:spPr>
          <a:xfrm rot="5400000">
            <a:off x="-120810" y="110686"/>
            <a:ext cx="6868126" cy="6626506"/>
          </a:xfrm>
          <a:prstGeom prst="flowChartManualInpu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8" name="Title 3"/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Hadronic Jet Physics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33303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Theoretical </a:t>
            </a:r>
            <a:r>
              <a:rPr lang="en-US" sz="28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‘</a:t>
            </a:r>
            <a:r>
              <a:rPr lang="en-IN" sz="28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hadron</a:t>
            </a:r>
            <a:r>
              <a:rPr lang="en-US" sz="28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’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QCD is the gauge theory for the strong interaction: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Interactions determined by the coupling constant (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α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Both quarks and gluons carry a ‘colour’ charge.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Colour charge permits gluon-gluon self-interaction.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This results in ‘asymptotic freedom’ i.e. ↓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α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at ↑Q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The process ‘</a:t>
            </a:r>
            <a:r>
              <a:rPr lang="en-IN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q</a:t>
            </a:r>
            <a:r>
              <a:rPr lang="en-IN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q̅ 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hadron’ is split into two regimes:</a:t>
            </a:r>
          </a:p>
          <a:p>
            <a:pPr lvl="1">
              <a:spcBef>
                <a:spcPts val="1200"/>
              </a:spcBef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At (Q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≳ 1 GeV) is pQCD – jet production, parton radiation, deep inelastic scattering.</a:t>
            </a:r>
          </a:p>
          <a:p>
            <a:pPr lvl="1">
              <a:spcBef>
                <a:spcPts val="1200"/>
              </a:spcBef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At (Q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≲ 1 GeV) is npQCD – </a:t>
            </a:r>
            <a:r>
              <a:rPr lang="en-US" sz="16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hadronisation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, confinement, meson/baryon bound states.</a:t>
            </a:r>
          </a:p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Perturbation is used to study q-g production with high momentum transfers.</a:t>
            </a:r>
          </a:p>
          <a:p>
            <a:pPr lvl="1">
              <a:spcBef>
                <a:spcPts val="1200"/>
              </a:spcBef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1488" y="226288"/>
            <a:ext cx="3209597" cy="365881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42B4FB6-52A5-5978-5AD1-6E732E5E4795}"/>
              </a:ext>
            </a:extLst>
          </p:cNvPr>
          <p:cNvSpPr txBox="1"/>
          <p:nvPr/>
        </p:nvSpPr>
        <p:spPr>
          <a:xfrm>
            <a:off x="8397431" y="3885104"/>
            <a:ext cx="361365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https://doi.org/10.1016/j.physletb.2015.09.063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29471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Phenomenology </a:t>
            </a:r>
            <a:r>
              <a:rPr lang="en-US" sz="28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‘</a:t>
            </a:r>
            <a:r>
              <a:rPr lang="en-IN" sz="28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hadron</a:t>
            </a:r>
            <a:r>
              <a:rPr lang="en-US" sz="28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’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6028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MC programs split the process into four phases: </a:t>
            </a:r>
          </a:p>
          <a:p>
            <a:pPr marL="800100" lvl="1" indent="-342900">
              <a:spcBef>
                <a:spcPts val="12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Production of qq̅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(electroweak).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Decay from a virtual photon or Z boson via (</a:t>
            </a:r>
            <a:r>
              <a:rPr lang="en-IN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</a:t>
            </a:r>
            <a:r>
              <a:rPr lang="el-GR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l-GR" sz="12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∗</a:t>
            </a: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</a:t>
            </a:r>
            <a:r>
              <a:rPr lang="en-IN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IN" sz="12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IN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</a:t>
            </a:r>
            <a:r>
              <a:rPr lang="en-IN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qq̅)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Decay from gluons via (g →</a:t>
            </a:r>
            <a:r>
              <a:rPr lang="en-IN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qq̅) or </a:t>
            </a: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(</a:t>
            </a:r>
            <a:r>
              <a:rPr lang="en-IN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</a:t>
            </a:r>
            <a:r>
              <a:rPr lang="en-IN" sz="12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qq̅g</a:t>
            </a: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</a:t>
            </a:r>
            <a:r>
              <a:rPr lang="en-IN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qq̅)</a:t>
            </a:r>
            <a:endParaRPr lang="en-US" sz="12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marL="800100" lvl="1" indent="-342900">
              <a:spcBef>
                <a:spcPts val="12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Gluon radiation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(pQCD).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Matrix element method – calculate Feynman diagrams order by order, only available up to maximum of four partons in the final state.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Parton shower method – approximates full matrix expression as multiple jets, each limited by LLA or MLLA, which then hadronise.</a:t>
            </a: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marL="800100" lvl="1" indent="-342900">
              <a:spcBef>
                <a:spcPts val="12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Hadronisation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(npQCD).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Independent method – assumes that partons fragment isolated from each other, but it is shown that this does not match experiments.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String method – assumes a colour flux tube connecting qq̅ pairs which creates new hadrons when string is stretched far enough to break.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Cluster method – assumes gluons from pQCD split into qq̅ pairs forming colorless clusters that decay into particles if they have sufficient mass.</a:t>
            </a:r>
          </a:p>
          <a:p>
            <a:pPr marL="800100" lvl="1" indent="-342900">
              <a:spcBef>
                <a:spcPts val="12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Particle decay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(electroweak?).</a:t>
            </a:r>
          </a:p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PYTHIA uses LLA parton shower with (</a:t>
            </a:r>
            <a:r>
              <a:rPr lang="en-US" sz="20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</a:t>
            </a:r>
            <a:r>
              <a:rPr lang="en-US" sz="2000" baseline="-250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branching_parton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  <a:r>
              <a:rPr lang="en-US" sz="20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for pQCD and independent/string for npQCD.</a:t>
            </a:r>
          </a:p>
        </p:txBody>
      </p:sp>
    </p:spTree>
    <p:extLst>
      <p:ext uri="{BB962C8B-B14F-4D97-AF65-F5344CB8AC3E}">
        <p14:creationId xmlns:p14="http://schemas.microsoft.com/office/powerpoint/2010/main" val="1647490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Experimental </a:t>
            </a:r>
            <a:r>
              <a:rPr lang="en-US" sz="28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‘</a:t>
            </a:r>
            <a:r>
              <a:rPr lang="en-IN" sz="28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hadron</a:t>
            </a:r>
            <a:r>
              <a:rPr lang="en-US" sz="28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’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6092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Annihilation of eē (LEP/FCCee) provides a clean environment to study basic QCD processes.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Quark discovered with 2-jet structure in eē collisions at SPEAR at SLAC.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Gluon discovered with 3-jet structure in eē collisions at PETRA at DESY.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Quark spin was confirmed to be ½ from analysing jet angular distributions.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 at Z0 resonance (91.2 GeV) offered several advantages: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Large hadronic branching ratio – Z decay produces lepton pairs or hadron jets, but the latter is 70% more probable.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Negligible background – processes without any hadrons were very minimal leading to higher precision analyses.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Suppression of ISR – collider design prevented photon emission from eē resulting in more collision at maximum energy.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Micro-vertex detectors – these special tracking systems near the collision points allowed for flavor-dependent studies. 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will improve over LEP: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Expected total events ~ 10</a:t>
            </a:r>
            <a:r>
              <a:rPr lang="en-US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11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Z at √s = 91 GeV ~ 10</a:t>
            </a:r>
            <a:r>
              <a:rPr lang="en-US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7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W</a:t>
            </a:r>
            <a:r>
              <a:rPr lang="en-US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at √s = 160 GeV ~ 10</a:t>
            </a:r>
            <a:r>
              <a:rPr lang="en-US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6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ZH at √s = 240 GeV.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At Z0 – Increased statistical samples by factor of 10</a:t>
            </a:r>
            <a:r>
              <a:rPr lang="en-US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thereby decreasing uncertainties by factor of 300.</a:t>
            </a: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24821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51FC0C-CBE5-0090-3F3C-98140E5B18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6E3AB37-BDC2-D6DD-0288-25175357595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929C812-4555-0C08-8B13-8F5DF443A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QCD opportunities at FCCee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4423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QCD @ FCCee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7584974" cy="56028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How to compute </a:t>
            </a:r>
            <a:r>
              <a:rPr lang="el-GR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α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constant?</a:t>
            </a:r>
          </a:p>
          <a:p>
            <a:pPr lvl="1">
              <a:spcAft>
                <a:spcPts val="600"/>
              </a:spcAft>
            </a:pPr>
            <a:endParaRPr lang="en-US" sz="1600" u="sng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u="sng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From thrust (</a:t>
            </a:r>
            <a:r>
              <a:rPr lang="el-GR" sz="1600" i="1" u="sng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</a:t>
            </a:r>
            <a:r>
              <a:rPr lang="en-US" sz="1600" u="sng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 and C-parameter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θ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ij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angle between particle i and j | p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i,j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momentum of particle i,j </a:t>
            </a:r>
          </a:p>
          <a:p>
            <a:pPr marL="457200" lvl="1" indent="0">
              <a:spcAft>
                <a:spcPts val="600"/>
              </a:spcAft>
              <a:buNone/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u="sng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From n-jet rates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σ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n–jet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section for n-jets /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σ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tot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total c.s.</a:t>
            </a:r>
          </a:p>
          <a:p>
            <a:pPr marL="457200" lvl="1" indent="0">
              <a:spcAft>
                <a:spcPts val="600"/>
              </a:spcAft>
              <a:buNone/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u="sng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From hadronic tau decay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</a:t>
            </a:r>
            <a:r>
              <a:rPr lang="el-GR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  <a:endParaRPr lang="en-US" sz="1600" u="sng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marL="457200" lvl="1" indent="0">
              <a:spcAft>
                <a:spcPts val="600"/>
              </a:spcAft>
              <a:buNone/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SEW pure electroweak contribution |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number of colours 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pQCD expansion coefficients |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δ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np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is power-suppressed NP corrections</a:t>
            </a:r>
          </a:p>
          <a:p>
            <a:pPr marL="457200" lvl="1" indent="0">
              <a:spcAft>
                <a:spcPts val="600"/>
              </a:spcAft>
              <a:buNone/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u="sng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From hadronic W and Z decays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and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RW pure electroweak contribution |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δ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mix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mixed QCD+EW corrections 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(Q)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pQCD expansion coefficients |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δ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np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is power-suppressed NP corrections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1450" y="1945348"/>
            <a:ext cx="2032000" cy="50987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1565" y="1945348"/>
            <a:ext cx="1859080" cy="50987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46245" y="3124740"/>
            <a:ext cx="914400" cy="431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91450" y="4512056"/>
            <a:ext cx="4069195" cy="36604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91450" y="5907318"/>
            <a:ext cx="4069195" cy="43533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FD45B37-F3C0-9A93-EAF1-88B18F18FCD0}"/>
              </a:ext>
            </a:extLst>
          </p:cNvPr>
          <p:cNvSpPr txBox="1"/>
          <p:nvPr/>
        </p:nvSpPr>
        <p:spPr>
          <a:xfrm>
            <a:off x="10324649" y="2457561"/>
            <a:ext cx="153599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https://doi.org/10.22323/1.414.0820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1073196-09EB-ED8F-1611-0D98F0E1AF6C}"/>
              </a:ext>
            </a:extLst>
          </p:cNvPr>
          <p:cNvSpPr txBox="1"/>
          <p:nvPr/>
        </p:nvSpPr>
        <p:spPr>
          <a:xfrm>
            <a:off x="10324649" y="4878101"/>
            <a:ext cx="153599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https://doi.org/10.22323/1.414.0820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66C76E4-F5DD-DD08-89D8-3311D9B01D7A}"/>
              </a:ext>
            </a:extLst>
          </p:cNvPr>
          <p:cNvSpPr txBox="1"/>
          <p:nvPr/>
        </p:nvSpPr>
        <p:spPr>
          <a:xfrm>
            <a:off x="10324649" y="6342655"/>
            <a:ext cx="153599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https://doi.org/10.22323/1.414.0820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F94D7EA-E409-645F-407C-B31839533D7C}"/>
              </a:ext>
            </a:extLst>
          </p:cNvPr>
          <p:cNvSpPr txBox="1"/>
          <p:nvPr/>
        </p:nvSpPr>
        <p:spPr>
          <a:xfrm>
            <a:off x="10324649" y="3556540"/>
            <a:ext cx="153599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https://doi.org/10.22323/1.414.0820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69854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QCD @ FCCee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7584974" cy="56028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 substructure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Quark-gluon tagging</a:t>
            </a:r>
          </a:p>
          <a:p>
            <a:pPr marL="457200" lvl="1" indent="0">
              <a:spcAft>
                <a:spcPts val="600"/>
              </a:spcAft>
              <a:buNone/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13861"/>
          <a:stretch/>
        </p:blipFill>
        <p:spPr>
          <a:xfrm>
            <a:off x="455023" y="1530554"/>
            <a:ext cx="5161500" cy="21704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t="25362"/>
          <a:stretch/>
        </p:blipFill>
        <p:spPr>
          <a:xfrm>
            <a:off x="455023" y="4946649"/>
            <a:ext cx="5161500" cy="109395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CC24769-2339-A5B2-6DE3-0D240437B2E5}"/>
              </a:ext>
            </a:extLst>
          </p:cNvPr>
          <p:cNvSpPr txBox="1"/>
          <p:nvPr/>
        </p:nvSpPr>
        <p:spPr>
          <a:xfrm>
            <a:off x="455023" y="3700954"/>
            <a:ext cx="153599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https://doi.org/10.22323/1.414.0820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01D506-2BE3-3DB1-4C10-7C429F3FEAA7}"/>
              </a:ext>
            </a:extLst>
          </p:cNvPr>
          <p:cNvSpPr txBox="1"/>
          <p:nvPr/>
        </p:nvSpPr>
        <p:spPr>
          <a:xfrm>
            <a:off x="455023" y="6040606"/>
            <a:ext cx="153599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https://doi.org/10.22323/1.414.0820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1869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9574" y="1"/>
            <a:ext cx="4662426" cy="1605198"/>
          </a:xfrm>
          <a:prstGeom prst="rect">
            <a:avLst/>
          </a:prstGeom>
          <a:ln>
            <a:noFill/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679381"/>
            <a:ext cx="3773623" cy="5179386"/>
          </a:xfrm>
          <a:prstGeom prst="rect">
            <a:avLst/>
          </a:prstGeom>
          <a:ln>
            <a:noFill/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7601" y="1684993"/>
            <a:ext cx="3772503" cy="5177848"/>
          </a:xfrm>
          <a:prstGeom prst="rect">
            <a:avLst/>
          </a:prstGeom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4082" y="1679381"/>
            <a:ext cx="4417918" cy="5178619"/>
          </a:xfrm>
          <a:prstGeom prst="rect">
            <a:avLst/>
          </a:prstGeom>
          <a:ln>
            <a:noFill/>
          </a:ln>
        </p:spPr>
      </p:pic>
      <p:sp>
        <p:nvSpPr>
          <p:cNvPr id="13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QCD @ FCCee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40790" y="2"/>
            <a:ext cx="1208541" cy="160519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F33D482-091B-2505-A0F5-2C98BB777492}"/>
              </a:ext>
            </a:extLst>
          </p:cNvPr>
          <p:cNvSpPr txBox="1"/>
          <p:nvPr/>
        </p:nvSpPr>
        <p:spPr>
          <a:xfrm>
            <a:off x="-1" y="1479326"/>
            <a:ext cx="2222340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http://dx.doi.org/10.1140/epjc/s10052-019-6904-3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07047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B9FE6C-F3D9-B555-D77C-231E6EE77B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8D91FE7-882E-A0EF-DE39-318639FD423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C62DC47-A6E8-7770-BED9-A2B8A63B21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Comparing LEP and FCCee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75946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5914924" cy="766916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 (1989 - 2000)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5914924" cy="56028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Construction: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26.7 km circumference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L3, ALEPH, DELPHI, OPAL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Operation modes: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LEPI √s = 91 GeV for eē → Z0</a:t>
            </a:r>
            <a:r>
              <a:rPr lang="en-IN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̅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2f 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LEP1.5 √s = 2 × 80.3 GeV for eē → WW</a:t>
            </a:r>
            <a:r>
              <a:rPr lang="en-IN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̅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4f t¯ t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LEPII √s = 240 GeV for Higgs an SUSY particles</a:t>
            </a:r>
          </a:p>
          <a:p>
            <a:pPr lvl="2">
              <a:spcAft>
                <a:spcPts val="600"/>
              </a:spcAft>
            </a:pP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Could not go higher than 215 (but not good data)</a:t>
            </a:r>
          </a:p>
        </p:txBody>
      </p:sp>
      <p:sp>
        <p:nvSpPr>
          <p:cNvPr id="9" name="Title 4"/>
          <p:cNvSpPr txBox="1">
            <a:spLocks/>
          </p:cNvSpPr>
          <p:nvPr/>
        </p:nvSpPr>
        <p:spPr>
          <a:xfrm>
            <a:off x="6121400" y="188780"/>
            <a:ext cx="5889685" cy="7669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(2040-)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10" name="Content Placeholder 5"/>
          <p:cNvSpPr txBox="1">
            <a:spLocks/>
          </p:cNvSpPr>
          <p:nvPr/>
        </p:nvSpPr>
        <p:spPr>
          <a:xfrm>
            <a:off x="6121400" y="1064608"/>
            <a:ext cx="5914924" cy="56028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Construction: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91.2 km circumference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X, X, X, X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Operation modes: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Z0 √s = 91 GeV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2W √s = 160 GeV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ZH √s = 240 GeV (might start with this)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TT √s = 365 GeV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2052" name="Picture 4" descr="FCC Week 2023 (5-9 June 2023): Overview · Indic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8507" y="1135104"/>
            <a:ext cx="2114550" cy="72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Baseline operation model for FCC-ee with four interaction points, showing the integrated luminosity at the Z pole (pink), the WW threshold (blue), the Higgs factory (red), and the top-pair threshold (green) as a function of time [].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1507" y="4192657"/>
            <a:ext cx="5269470" cy="2474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/>
          <a:srcRect b="12810"/>
          <a:stretch/>
        </p:blipFill>
        <p:spPr>
          <a:xfrm>
            <a:off x="709309" y="4166668"/>
            <a:ext cx="4365611" cy="2500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0266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5914924" cy="766916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 (1989-)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1026" name="Picture 2" descr="Radiation levels in the CERN Large Electron Positron collider during the LEP  2 phase (68–105 GeV) - ScienceDirec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167" y="955696"/>
            <a:ext cx="4338484" cy="2772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Green light for LEP – CERN7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9150" y="4322827"/>
            <a:ext cx="2762250" cy="1793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476" y="3987799"/>
            <a:ext cx="3152674" cy="2605203"/>
          </a:xfrm>
          <a:prstGeom prst="rect">
            <a:avLst/>
          </a:prstGeom>
        </p:spPr>
      </p:pic>
      <p:sp>
        <p:nvSpPr>
          <p:cNvPr id="9" name="Title 4"/>
          <p:cNvSpPr txBox="1">
            <a:spLocks/>
          </p:cNvSpPr>
          <p:nvPr/>
        </p:nvSpPr>
        <p:spPr>
          <a:xfrm>
            <a:off x="6121400" y="188780"/>
            <a:ext cx="5889685" cy="7669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(2040-)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5329" y="1467030"/>
            <a:ext cx="3742900" cy="2762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2442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Timeline so far…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604612"/>
          </a:xfrm>
        </p:spPr>
        <p:txBody>
          <a:bodyPr>
            <a:normAutofit lnSpcReduction="10000"/>
          </a:bodyPr>
          <a:lstStyle/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16 Aug 2024 – email to Archana Sharma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19 Aug 2024 – email from Manjit Kaur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20 Aug 2024 – Meeting (Philip, Manjit)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.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.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xx Sep 2024 – Meeting (Philip, …)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27 Sep 2024 – Meeting (Philip, Manjit, </a:t>
            </a:r>
            <a:r>
              <a:rPr lang="en-US" sz="16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Ritu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09 Oct 2024 – end of busy phase at work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21 Oct 2024 – Meeting (Philip, Manjit)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05 Nov 2024 – Meeting (Philip, Manjit)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22 Nov 2024 – Meeting (Philip, Manjit)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15 Dec 2024 – Meeting (Philip, Manjit)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25 Jan 2025 – end of busy phase at work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06 Feb 2025 – Meeting (Philip, Manjit)</a:t>
            </a:r>
          </a:p>
          <a:p>
            <a:pPr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Bef>
                <a:spcPts val="1200"/>
              </a:spcBef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62034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5F0B0F-4AD8-7A83-C2A5-A85025AB0D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72A0ABC-D173-A04F-3A2B-F4F17223190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9D260FF-DCD6-0CEB-7C07-A23BF96371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Parton distribution functions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84494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60AF86-D369-874D-8B6A-34DB0E2827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ED1EA72-4486-CCCC-4240-40A66D8FC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6211323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Parton distribution function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5FAD96A-7DB9-09F0-4D4C-E0A571422F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6211323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Hadrons are not point-like particles like leptons, but contain various combinations of quarks and gluons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Parton model first introduced by Feynman in 1969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PDF is probability of finding a parton with a fraction of the hadron momentum at a given energy scale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It is essential for calculating the cross-sections of various processes. The calculation is divided into: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Partonic cross section – computed using simple pQCD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PDF – based on npQCD, computed from experimental data</a:t>
            </a:r>
          </a:p>
          <a:p>
            <a:pPr lvl="1">
              <a:spcAft>
                <a:spcPts val="600"/>
              </a:spcAft>
            </a:pPr>
            <a:r>
              <a:rPr lang="en-US" sz="1600" u="sng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QCD factorisation theorem states hadronic cross-section is the convolution of partonic cross-sections and the PDFs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Form of the PDF is universal, but the values vary with the energy scale (given by DGLAP equations)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High energy probes see virtual particles and gluon splitting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Low energy probes see smoother parton distributions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A29178-04D9-25EC-F3C0-A2156EE75A01}"/>
              </a:ext>
            </a:extLst>
          </p:cNvPr>
          <p:cNvSpPr txBox="1"/>
          <p:nvPr/>
        </p:nvSpPr>
        <p:spPr>
          <a:xfrm>
            <a:off x="7465670" y="3095836"/>
            <a:ext cx="361365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https://fr.wikipedia.org/wiki/Hadron#/media/Fichier:Qqhadrons.png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EA8A8160-1BBD-3C2D-21DE-37BEAE3CD6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1280" y="267934"/>
            <a:ext cx="2658043" cy="2827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E14DFB0-BC4B-EE0D-91F6-8E210FD863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8046" y="3438073"/>
            <a:ext cx="4733039" cy="3067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E89E0B7-C581-BB12-BB4E-F650B17942A1}"/>
              </a:ext>
            </a:extLst>
          </p:cNvPr>
          <p:cNvSpPr txBox="1"/>
          <p:nvPr/>
        </p:nvSpPr>
        <p:spPr>
          <a:xfrm>
            <a:off x="8003894" y="6505545"/>
            <a:ext cx="4007192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https://physics.stackexchange.com/questions/369092/understanding-the-parton-distribution-functions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52281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E911DE-B274-4495-7116-3331A03EA8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941FB54-2483-20FB-8269-22BDC83D4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6211323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How to compute a PDF?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7A2DA55-AABB-C0F1-DBE7-73A97C1790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6211323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Cannot be computed from first principles because pQCD cannot predict the initial shape but only the PDF evolution with energy scale (DGLAP equation)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Choose </a:t>
            </a:r>
            <a:r>
              <a:rPr lang="en-US" sz="2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factorisation scheme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: how to separate the perturbative (short-distance/high-</a:t>
            </a:r>
            <a:r>
              <a:rPr lang="en-US" sz="20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pT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 contributions from the non-perturbative (long-distance/low-</a:t>
            </a:r>
            <a:r>
              <a:rPr lang="en-US" sz="20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pT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MS-bar : minimal subtraction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DIS : absorbs terms related to deep inelastic scattering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Choose </a:t>
            </a:r>
            <a:r>
              <a:rPr lang="en-US" sz="2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perturbation order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: level of approximation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Leading-order (LO), Next-to-leading-order (NLO), NNLO, ..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Choose </a:t>
            </a:r>
            <a:r>
              <a:rPr lang="en-US" sz="2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</a:t>
            </a:r>
            <a:r>
              <a:rPr lang="en-US" sz="2000" baseline="-25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(GeV) : npQCD→pQCD transition scale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Solve </a:t>
            </a:r>
            <a:r>
              <a:rPr lang="en-US" sz="2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DGLAP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evolution equations using data from experiments at a starting scale as a starting point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Approximate exact solutions at any energy scale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697F8F-51F0-66BA-3168-8E74872C90E9}"/>
              </a:ext>
            </a:extLst>
          </p:cNvPr>
          <p:cNvSpPr txBox="1"/>
          <p:nvPr/>
        </p:nvSpPr>
        <p:spPr>
          <a:xfrm>
            <a:off x="8397432" y="3685049"/>
            <a:ext cx="361365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https://gsalam.web.cern.ch/repository/talks/2015-SaoPaulo-lecture3.pdf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83D947-9D2B-35B9-0C19-8325A91B45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6621" y="492043"/>
            <a:ext cx="4254465" cy="3193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6234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6B321E-614B-1C1E-FE51-DE1A181BA0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8ED8BB7-1ADA-D94C-F343-85044BF2EE5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D98DC28-4DE2-CB2F-81BA-11260F177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 physics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3106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A585EC-D023-B0A5-FEB1-E9B442DCFD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C4FC765-F68B-8FE8-E571-513E79C615C0}"/>
              </a:ext>
            </a:extLst>
          </p:cNvPr>
          <p:cNvSpPr txBox="1"/>
          <p:nvPr/>
        </p:nvSpPr>
        <p:spPr>
          <a:xfrm>
            <a:off x="585528" y="5432630"/>
            <a:ext cx="36136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Edition#1 2016 : </a:t>
            </a:r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https://iopscience.iop.org/book/mono/978-1-6817-4073-7</a:t>
            </a:r>
            <a:endParaRPr lang="en-US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Edition#2 2023 : </a:t>
            </a:r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https://iopscience.iop.org/book/mono/978-0-7503-4737-2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516D28D-98D8-7A18-4244-577EF22EB3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528" y="1425370"/>
            <a:ext cx="5832271" cy="4007260"/>
          </a:xfrm>
          <a:prstGeom prst="rect">
            <a:avLst/>
          </a:prstGeom>
        </p:spPr>
      </p:pic>
      <p:sp>
        <p:nvSpPr>
          <p:cNvPr id="14" name="Title 4">
            <a:extLst>
              <a:ext uri="{FF2B5EF4-FFF2-40B4-BE49-F238E27FC236}">
                <a16:creationId xmlns:a16="http://schemas.microsoft.com/office/drawing/2014/main" id="{084EB246-E2DA-7B1B-FC1C-F21DF4C190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6211323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Jets – Useful resources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BE8978C-CFFE-06F8-9629-7841EC88E8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08740" y="1218663"/>
            <a:ext cx="3281423" cy="111022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361794E-E1CA-6121-727B-7DF2FBE0AE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08740" y="2328892"/>
            <a:ext cx="3281423" cy="110010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E13D410-8EFC-AE91-18C6-04018D524AA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08740" y="3429000"/>
            <a:ext cx="3281423" cy="110512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0398AF9-FC3F-7853-125F-72B46542787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08740" y="4529109"/>
            <a:ext cx="3281423" cy="109506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C8F6C418-5DFE-8515-5AC3-D73BEF1E2CB4}"/>
              </a:ext>
            </a:extLst>
          </p:cNvPr>
          <p:cNvSpPr txBox="1"/>
          <p:nvPr/>
        </p:nvSpPr>
        <p:spPr>
          <a:xfrm>
            <a:off x="7708740" y="5643353"/>
            <a:ext cx="361365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9"/>
              </a:rPr>
              <a:t>https://youtu.be/u8uHI6WLz6c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05863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CBE8ED-99DF-0B54-5EEB-613CB43821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E366A54-F773-7951-2C20-7F2F52790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6211323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Jets – What are they?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EAABBDF-F4AB-7ECA-212B-F1E3D99051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6211323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Colliding hadrons split into quarks and gluons each of which takes away a portion of the colour charge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These partons undergo ‘</a:t>
            </a:r>
            <a:r>
              <a:rPr lang="en-US" sz="2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fragmentation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’ into a spray of quarks and gluons, also called a ‘parton shower’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Fragmentation is a fractal and self-similar process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Fragments undergo ‘</a:t>
            </a:r>
            <a:r>
              <a:rPr lang="en-US" sz="2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hadronisation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’ to colourless particles in order to satisfy QCD confinement laws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This results in a collimated cone of baryons and mesons travelling in one direction, called a ‘</a:t>
            </a:r>
            <a:r>
              <a:rPr lang="en-US" sz="2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’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Studying ‘</a:t>
            </a:r>
            <a:r>
              <a:rPr lang="en-US" sz="2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 substructures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’ i.e. the properties and patterns of the partons within a jet provides helpful insights into the original collision products</a:t>
            </a:r>
          </a:p>
        </p:txBody>
      </p:sp>
      <p:pic>
        <p:nvPicPr>
          <p:cNvPr id="2050" name="Picture 2" descr="Figure 1: Sketch of pp-collision and resulting collimated spray of particles, a jet.">
            <a:extLst>
              <a:ext uri="{FF2B5EF4-FFF2-40B4-BE49-F238E27FC236}">
                <a16:creationId xmlns:a16="http://schemas.microsoft.com/office/drawing/2014/main" id="{D033D4E5-5FFE-11E5-8A8B-26C5AA9E47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3050" y="401789"/>
            <a:ext cx="5168035" cy="1898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AB98BE0-4CD1-ED33-54F0-4F561813651D}"/>
              </a:ext>
            </a:extLst>
          </p:cNvPr>
          <p:cNvSpPr txBox="1"/>
          <p:nvPr/>
        </p:nvSpPr>
        <p:spPr>
          <a:xfrm>
            <a:off x="8397432" y="2303082"/>
            <a:ext cx="361365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https://cms.cern/news/jets-cms-and-determination-their-energy-scale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76" name="Picture 4" descr="undefined">
            <a:extLst>
              <a:ext uri="{FF2B5EF4-FFF2-40B4-BE49-F238E27FC236}">
                <a16:creationId xmlns:a16="http://schemas.microsoft.com/office/drawing/2014/main" id="{EE7AA2F6-5303-DC91-CA3C-E42866B35D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646" y="3028616"/>
            <a:ext cx="5683171" cy="717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04DB331-C184-8CFD-C71C-5BAEFD8991BF}"/>
              </a:ext>
            </a:extLst>
          </p:cNvPr>
          <p:cNvSpPr txBox="1"/>
          <p:nvPr/>
        </p:nvSpPr>
        <p:spPr>
          <a:xfrm>
            <a:off x="526646" y="3746234"/>
            <a:ext cx="5683171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https://en.wikipedia.org/wiki/Self-similar_process#/media/File:Wiener_process_animated.gif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1D614A4-C82C-EC29-89C8-BEF3EEB107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53041" y="2709977"/>
            <a:ext cx="4058044" cy="374623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1E2AD43-D320-DFCF-1316-C2D90EAA3B18}"/>
              </a:ext>
            </a:extLst>
          </p:cNvPr>
          <p:cNvSpPr txBox="1"/>
          <p:nvPr/>
        </p:nvSpPr>
        <p:spPr>
          <a:xfrm>
            <a:off x="7789762" y="6456211"/>
            <a:ext cx="422132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https://indico.cern.ch/event/346738/contributions/813675/attachments/684118/939687/14_JetPhysics.pdf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69107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Jets – History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7" y="1064608"/>
            <a:ext cx="5957042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1975 : 2-jet events at SPEAR-SLAC </a:t>
            </a:r>
          </a:p>
          <a:p>
            <a:pPr lvl="1">
              <a:spcAft>
                <a:spcPts val="600"/>
              </a:spcAft>
            </a:pPr>
            <a:r>
              <a:rPr lang="en-IN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hadrons at √s = 6.2 and 7.4 GeV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Mean sphericity decreases with increasing E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CM</a:t>
            </a: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Sphericity peaks at low values as E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CM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increases</a:t>
            </a:r>
            <a:endParaRPr lang="en-US" sz="1600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1979 : 3-jet events at PETRA-DESY</a:t>
            </a:r>
          </a:p>
          <a:p>
            <a:pPr lvl="1">
              <a:spcAft>
                <a:spcPts val="600"/>
              </a:spcAft>
            </a:pPr>
            <a:r>
              <a:rPr lang="en-IN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hadrons at √s = 13 to 31.6 GeV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Confirmed jets are formed due to </a:t>
            </a:r>
            <a:r>
              <a:rPr lang="en-IN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</a:t>
            </a:r>
            <a:r>
              <a:rPr lang="en-IN" sz="16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qq̅g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process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This is also called gluon radiation or bremsstrahlung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1982 : more jet events at AFS-ISR-CERN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pp → hadrons at √s = 63 GeV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 cross-section ≈ exp(-b×p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 with b=1.02 ± 0.09 GeV</a:t>
            </a:r>
            <a:r>
              <a:rPr lang="en-US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-1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1983 : more jet events at UA1-SPS-CERN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pp → hadrons at √s = 63 GeV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2-jet events increases with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Σ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above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Σ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=40 GeV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E8A751-09D7-756A-B445-922950A030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2157" y="300823"/>
            <a:ext cx="3424614" cy="251737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66049B7-A18F-2365-C1C8-44B3C05B0BE1}"/>
              </a:ext>
            </a:extLst>
          </p:cNvPr>
          <p:cNvSpPr txBox="1"/>
          <p:nvPr/>
        </p:nvSpPr>
        <p:spPr>
          <a:xfrm>
            <a:off x="8397432" y="2818200"/>
            <a:ext cx="361365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https://journals.aps.org/prl/pdf/10.1103/PhysRevLett.35.1609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9C09CA43-7706-67C7-8F1B-CA3B5EFD5D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7433" y="3095221"/>
            <a:ext cx="3588091" cy="3261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C837F6C-0443-2A14-33CD-3ECB495445F6}"/>
              </a:ext>
            </a:extLst>
          </p:cNvPr>
          <p:cNvSpPr txBox="1"/>
          <p:nvPr/>
        </p:nvSpPr>
        <p:spPr>
          <a:xfrm>
            <a:off x="8397432" y="6357122"/>
            <a:ext cx="3613653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https://en.wikipedia.org/wiki/File:CDF_Top_Event.jpg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1223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Jets – Reconstruction algorithms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6865656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Set of rules to establish number of jets within each event, and which hadrons need to be assigned to each jet.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Number of jets and energy-momentum flow should reflect properties of hard partons in the elementary collision.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For example, </a:t>
            </a:r>
            <a:r>
              <a:rPr lang="en-IN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</a:t>
            </a:r>
            <a:r>
              <a:rPr lang="en-IN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qq̅ collision should produce 2 jets with momenta closely matching the original q and q̅ pair.</a:t>
            </a:r>
          </a:p>
          <a:p>
            <a:pPr>
              <a:spcAft>
                <a:spcPts val="600"/>
              </a:spcAft>
            </a:pPr>
            <a:r>
              <a:rPr lang="en-IN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Sterman–Weinberg jets : first jet algorithm (</a:t>
            </a:r>
            <a:r>
              <a:rPr lang="en-IN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  <a:hlinkClick r:id="rId2"/>
              </a:rPr>
              <a:t>PRL-1969</a:t>
            </a:r>
            <a:r>
              <a:rPr lang="en-IN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</a:p>
          <a:p>
            <a:pPr lvl="1">
              <a:spcAft>
                <a:spcPts val="600"/>
              </a:spcAft>
            </a:pP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ϵ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is fraction of total hadronic energy contained inside a cone</a:t>
            </a:r>
          </a:p>
          <a:p>
            <a:pPr lvl="1">
              <a:spcAft>
                <a:spcPts val="600"/>
              </a:spcAft>
            </a:pP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δ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is opening angle of each cone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2-jet rate is fraction of 2-jet events for a given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ϵ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and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δ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2-jet rate is an observable and computable thanks to cancellation of -∞ from gluon emission and +∞ from virtual quantum corrections.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Number of jets and their momenta should be unchanged,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after addition of arbitrary number of infinitely soft partons (IR safe)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after an arbitrary number of collinear splittings (C safe)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AF5788-D412-00B9-1128-74DAA66496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5825" y="4082475"/>
            <a:ext cx="4465529" cy="134896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5796B63-047A-3DBB-5DA0-25B2A8436AC9}"/>
              </a:ext>
            </a:extLst>
          </p:cNvPr>
          <p:cNvSpPr txBox="1"/>
          <p:nvPr/>
        </p:nvSpPr>
        <p:spPr>
          <a:xfrm>
            <a:off x="8467701" y="5431437"/>
            <a:ext cx="3613653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https://iopscience.iop.org/book/mono/978-1-6817-4073-7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6D4FDCF-6E41-DA4C-09CD-EF67B341E1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15825" y="698850"/>
            <a:ext cx="4465529" cy="233131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9C000D3-0170-BCC9-EF6D-7D4FBAF37EDB}"/>
              </a:ext>
            </a:extLst>
          </p:cNvPr>
          <p:cNvSpPr txBox="1"/>
          <p:nvPr/>
        </p:nvSpPr>
        <p:spPr>
          <a:xfrm>
            <a:off x="8467701" y="3030169"/>
            <a:ext cx="3613653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https://iopscience.iop.org/book/mono/978-1-6817-4073-7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445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D8088E-3BF7-9692-EF07-494E8F9D0D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ED454C2-D7F0-D1B8-91DC-3A888BC61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Jets – Reconstruction algorithms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11784487-7ACA-E6C3-954A-3964301B923E}"/>
              </a:ext>
            </a:extLst>
          </p:cNvPr>
          <p:cNvSpPr txBox="1">
            <a:spLocks/>
          </p:cNvSpPr>
          <p:nvPr/>
        </p:nvSpPr>
        <p:spPr>
          <a:xfrm>
            <a:off x="206476" y="1064608"/>
            <a:ext cx="7369154" cy="56409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Infrared and collinear (IRC) safety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ensures jets defined at detector, hadron, parton levels are same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ensures independence from detector up to resolution corrections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calorimeters in hadron colliders cannot resolve energy of single particles, hence jets must instead be defined using E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or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η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or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Φ</a:t>
            </a: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Snowmass Accord defines a jet algo should,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be simple to implement in experimental analysis (scales with luminosity)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be simple to implement in theoretical calculations (analytical calculable)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be defined at any order of perturbation theory (IRC safe)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yield finite cross-sections at any order of perturbation (IRC safe)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yield a cross-section insensitive to </a:t>
            </a:r>
            <a:r>
              <a:rPr lang="en-US" sz="16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hadronisation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(IRC safe)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Experimental challenges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High luminosity or heavy-ion colliders can significantly slow down algos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Elimination of background from irrelevant particles (pile-up) or noise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Multiple jet algos are used by experimentalists to overcome challenges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83CFDCB-71E4-9A8E-675F-80994BF31C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9615" y="304527"/>
            <a:ext cx="4001739" cy="26818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E486A36-D25D-0613-9228-631AF9DDC509}"/>
              </a:ext>
            </a:extLst>
          </p:cNvPr>
          <p:cNvSpPr txBox="1"/>
          <p:nvPr/>
        </p:nvSpPr>
        <p:spPr>
          <a:xfrm>
            <a:off x="8467701" y="2986352"/>
            <a:ext cx="3613653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https://iopscience.iop.org/book/mono/978-1-6817-4073-7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278C7C9-10EF-7E61-26C6-1603195C78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9614" y="3380256"/>
            <a:ext cx="4001739" cy="300318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7D70909-C7F0-6836-7F48-EF8D9CCB7FC4}"/>
              </a:ext>
            </a:extLst>
          </p:cNvPr>
          <p:cNvSpPr txBox="1"/>
          <p:nvPr/>
        </p:nvSpPr>
        <p:spPr>
          <a:xfrm>
            <a:off x="7303625" y="6383437"/>
            <a:ext cx="4777730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https://indico.cern.ch/event/48780/contributions/2007623/attachments/958754/1360835/2009-06-23-HCW-Portugal.pdf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06051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D0238C-386B-F2E5-8430-A41DE889FA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97241AD-CDEC-1C3A-05E1-C47C233FE4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Jets – Cone algorithms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A3ABA0F8-6A17-7E0A-53EE-CAA391B16A88}"/>
              </a:ext>
            </a:extLst>
          </p:cNvPr>
          <p:cNvSpPr txBox="1">
            <a:spLocks/>
          </p:cNvSpPr>
          <p:nvPr/>
        </p:nvSpPr>
        <p:spPr>
          <a:xfrm>
            <a:off x="206476" y="1064608"/>
            <a:ext cx="7369154" cy="56409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xx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xx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AC35B4-0121-8B5C-6DD1-88026F353432}"/>
              </a:ext>
            </a:extLst>
          </p:cNvPr>
          <p:cNvSpPr txBox="1"/>
          <p:nvPr/>
        </p:nvSpPr>
        <p:spPr>
          <a:xfrm>
            <a:off x="8467701" y="2986352"/>
            <a:ext cx="3613653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https://iopscience.iop.org/book/mono/978-1-6817-4073-7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1C3B8A8-9A7D-76E5-FDD3-1390F1FD7CD4}"/>
              </a:ext>
            </a:extLst>
          </p:cNvPr>
          <p:cNvSpPr/>
          <p:nvPr/>
        </p:nvSpPr>
        <p:spPr>
          <a:xfrm>
            <a:off x="8588414" y="4056926"/>
            <a:ext cx="1316996" cy="3240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Cone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2D10202-7B14-98EF-D73A-FC09AD318911}"/>
              </a:ext>
            </a:extLst>
          </p:cNvPr>
          <p:cNvSpPr/>
          <p:nvPr/>
        </p:nvSpPr>
        <p:spPr>
          <a:xfrm>
            <a:off x="8588413" y="5251536"/>
            <a:ext cx="1316996" cy="3240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Sequential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18A98526-EE64-DA75-95D9-7CD2532216E6}"/>
              </a:ext>
            </a:extLst>
          </p:cNvPr>
          <p:cNvSpPr/>
          <p:nvPr/>
        </p:nvSpPr>
        <p:spPr>
          <a:xfrm>
            <a:off x="10274527" y="3637521"/>
            <a:ext cx="1392754" cy="3240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Fixed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776A317-ABB8-256B-3007-F9BC78B45264}"/>
              </a:ext>
            </a:extLst>
          </p:cNvPr>
          <p:cNvSpPr/>
          <p:nvPr/>
        </p:nvSpPr>
        <p:spPr>
          <a:xfrm>
            <a:off x="10274527" y="4056925"/>
            <a:ext cx="1392754" cy="3240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Stable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6D86F255-7C36-5BFB-9A1D-369E520CFBD9}"/>
              </a:ext>
            </a:extLst>
          </p:cNvPr>
          <p:cNvSpPr/>
          <p:nvPr/>
        </p:nvSpPr>
        <p:spPr>
          <a:xfrm>
            <a:off x="10274527" y="4476329"/>
            <a:ext cx="1392754" cy="3240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Overlapping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63001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3E30EE4-8084-727D-2D6D-25ED05380BE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Notes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71256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94500D-C139-7EBD-A3CE-68F27AF0E5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E15D443-DC64-94BB-66DB-B53DAC71E0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Jets – Clustering algorithms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2042E070-EEAB-D8A7-92F4-A8136D7DA450}"/>
              </a:ext>
            </a:extLst>
          </p:cNvPr>
          <p:cNvSpPr txBox="1">
            <a:spLocks/>
          </p:cNvSpPr>
          <p:nvPr/>
        </p:nvSpPr>
        <p:spPr>
          <a:xfrm>
            <a:off x="206476" y="1064608"/>
            <a:ext cx="7369154" cy="56409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xx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xx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DE9AC0-BEAA-77D4-1E3A-A85F031D5504}"/>
              </a:ext>
            </a:extLst>
          </p:cNvPr>
          <p:cNvSpPr txBox="1"/>
          <p:nvPr/>
        </p:nvSpPr>
        <p:spPr>
          <a:xfrm>
            <a:off x="7789762" y="3617249"/>
            <a:ext cx="422132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https://indico.cern.ch/event/346738/contributions/813675/attachments/684118/939687/14_JetPhysics.pdf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61B6E5A-F028-C56D-D2EA-1239649552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3039" y="572238"/>
            <a:ext cx="4058045" cy="3045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6247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3C189D-6B4B-BC05-649D-482FE30684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516459B-A4F8-5C54-8ADF-CE167CCB606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FBFC79F-8CA8-171F-A06C-6C39A35AC7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5024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5 November 2024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09859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https://cdn.discordapp.com/attachments/876756002312183828/1284847560489701428/DelR_LHCpp_14TeV.png?ex=67407389&amp;is=673f2209&amp;hm=4f2ca93cf2d604dbe37c8fb1145d8a99cca7d800539d87dd62841fd5b7b2c73d&amp;=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477" y="3821181"/>
            <a:ext cx="3647974" cy="271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cdn.discordapp.com/attachments/876756002312183828/1284880573138993164/DelR_LHCpp_14TeV_10k_500k.png?ex=673fe988&amp;is=673e9808&amp;hm=ebbade98fc4505ed64533351e92836415e9bbfc9ac5f56b9330cbb2cf5967490&amp;=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4451" y="3821181"/>
            <a:ext cx="4131440" cy="271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s://cdn.discordapp.com/attachments/876756002312183828/1283542835441963150/gaus.jpg?ex=674051ab&amp;is=673f002b&amp;hm=f4964279c434b9a5a44d0de8910e36f426b260b3e9fa6f1cdf16308635496823&amp;=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476" y="955696"/>
            <a:ext cx="4068595" cy="2552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Learning Pythia-ROOT workflows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4019" y="955696"/>
            <a:ext cx="3730625" cy="253340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4644" y="955696"/>
            <a:ext cx="3730625" cy="253340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4644" y="3821181"/>
            <a:ext cx="3730625" cy="2533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7522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7620" y="3504890"/>
            <a:ext cx="4383466" cy="3104197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</a:t>
            </a:r>
            <a:r>
              <a:rPr lang="en-US" sz="2800" b="1" baseline="-250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</a:t>
            </a:r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: UA5 .vs. PYTHIA at 91.2 GeV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14" y="1244601"/>
            <a:ext cx="5243335" cy="204162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1087" y="1244601"/>
            <a:ext cx="3330000" cy="456628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3341" y="1244601"/>
            <a:ext cx="3027745" cy="149509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715" y="3504890"/>
            <a:ext cx="4353151" cy="3104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3551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22 November 2024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2005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Github Repository </a:t>
            </a:r>
            <a:r>
              <a:rPr lang="en-US" sz="2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(20 November 2024)</a:t>
            </a:r>
            <a:endParaRPr lang="en-IN" sz="2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76" y="1728786"/>
            <a:ext cx="6330951" cy="3561160"/>
          </a:xfrm>
          <a:prstGeom prst="rect">
            <a:avLst/>
          </a:prstGeom>
        </p:spPr>
      </p:pic>
      <p:sp>
        <p:nvSpPr>
          <p:cNvPr id="2" name="Right Arrow 1"/>
          <p:cNvSpPr/>
          <p:nvPr/>
        </p:nvSpPr>
        <p:spPr>
          <a:xfrm>
            <a:off x="6782708" y="3499157"/>
            <a:ext cx="552450" cy="369851"/>
          </a:xfrm>
          <a:prstGeom prst="rightArrow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Right Arrow 5"/>
          <p:cNvSpPr/>
          <p:nvPr/>
        </p:nvSpPr>
        <p:spPr>
          <a:xfrm rot="10800000">
            <a:off x="6782708" y="3129306"/>
            <a:ext cx="552450" cy="369851"/>
          </a:xfrm>
          <a:prstGeom prst="rightArrow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IN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531200" y="5358884"/>
            <a:ext cx="40511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github.com/</a:t>
            </a:r>
            <a:r>
              <a:rPr lang="en-IN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phylmath</a:t>
            </a:r>
            <a:r>
              <a:rPr lang="en-IN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/HEP-</a:t>
            </a:r>
            <a:r>
              <a:rPr lang="en-IN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Pheno</a:t>
            </a:r>
            <a:r>
              <a:rPr lang="en-IN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-Project</a:t>
            </a:r>
          </a:p>
        </p:txBody>
      </p:sp>
      <p:sp>
        <p:nvSpPr>
          <p:cNvPr id="8" name="Rectangle 7"/>
          <p:cNvSpPr/>
          <p:nvPr/>
        </p:nvSpPr>
        <p:spPr>
          <a:xfrm>
            <a:off x="621839" y="5358884"/>
            <a:ext cx="51171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Visual Studio Code + Windows Subsystem for Linux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0440" y="1728787"/>
            <a:ext cx="4292466" cy="3554994"/>
          </a:xfrm>
          <a:prstGeom prst="rect">
            <a:avLst/>
          </a:prstGeom>
        </p:spPr>
      </p:pic>
      <p:sp>
        <p:nvSpPr>
          <p:cNvPr id="10" name="Rounded Rectangle 9"/>
          <p:cNvSpPr/>
          <p:nvPr/>
        </p:nvSpPr>
        <p:spPr>
          <a:xfrm>
            <a:off x="7639050" y="3549650"/>
            <a:ext cx="895350" cy="15795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7639050" y="2552700"/>
            <a:ext cx="895350" cy="946457"/>
          </a:xfrm>
          <a:prstGeom prst="round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59602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</a:t>
            </a:r>
            <a:r>
              <a:rPr lang="en-US" sz="2800" b="1" baseline="-250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</a:t>
            </a:r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: L3 .vs. PYTHIA at 91.2 GeV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4098" name="Picture 2" descr="https://cdn.discordapp.com/attachments/876756002312183828/1303839798968057939/image.png?ex=674054b0&amp;is=673f0330&amp;hm=5e4d69b73818cf13e40293d00244385adcb2aeee188754e9eb94187f5d1625b8&amp;=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8762" y="1244558"/>
            <a:ext cx="6915150" cy="5276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550" y="1244558"/>
            <a:ext cx="4133069" cy="535942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28108" y="66300"/>
            <a:ext cx="1987550" cy="1396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3064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Project direction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Siddharth – event shape variables for EIC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Shalini – event shape variables for HELHC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Similar study for FCCee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Regarding simulation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Try all QCD and check Nch shape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data type of Nch in phen-data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Add error bars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Try pseudo-rapidity cuts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Regarding jet studies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Link FastJet and Pythia directly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Cluster partons into jets in same code (if issues, use 3.4.1)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Try plotting jet multiplicity in ROOT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No one has used anti-</a:t>
            </a:r>
            <a:r>
              <a:rPr lang="en-US" sz="16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kT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for eē (comparison of jet algos on eē annihilation – conference paper)</a:t>
            </a:r>
          </a:p>
        </p:txBody>
      </p:sp>
    </p:spTree>
    <p:extLst>
      <p:ext uri="{BB962C8B-B14F-4D97-AF65-F5344CB8AC3E}">
        <p14:creationId xmlns:p14="http://schemas.microsoft.com/office/powerpoint/2010/main" val="5157564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15 December 2024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9390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467223-9B38-ACF5-BB8A-2D563B21B1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BB6B50B-02EE-15F9-762D-F2EFFB6D85B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F8B7831-9985-8FAF-C189-4FF778F6D6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HEP introduction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426434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8541" y="1789078"/>
            <a:ext cx="4202545" cy="321132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4277" y="1368793"/>
            <a:ext cx="2359547" cy="457480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187" y="1368793"/>
            <a:ext cx="1988675" cy="457480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9924" y="1368793"/>
            <a:ext cx="2338612" cy="457480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71449" y="6009622"/>
            <a:ext cx="18710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Experimental data</a:t>
            </a:r>
          </a:p>
        </p:txBody>
      </p:sp>
      <p:sp>
        <p:nvSpPr>
          <p:cNvPr id="8" name="Rectangle 7"/>
          <p:cNvSpPr/>
          <p:nvPr/>
        </p:nvSpPr>
        <p:spPr>
          <a:xfrm>
            <a:off x="2855031" y="6009622"/>
            <a:ext cx="19543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Previous Phen data</a:t>
            </a:r>
          </a:p>
        </p:txBody>
      </p:sp>
      <p:sp>
        <p:nvSpPr>
          <p:cNvPr id="9" name="Rectangle 8"/>
          <p:cNvSpPr/>
          <p:nvPr/>
        </p:nvSpPr>
        <p:spPr>
          <a:xfrm>
            <a:off x="5392503" y="6009622"/>
            <a:ext cx="20569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Corrected Phen data</a:t>
            </a:r>
          </a:p>
        </p:txBody>
      </p:sp>
      <p:sp>
        <p:nvSpPr>
          <p:cNvPr id="10" name="Rectangle 9"/>
          <p:cNvSpPr/>
          <p:nvPr/>
        </p:nvSpPr>
        <p:spPr>
          <a:xfrm>
            <a:off x="8810530" y="5173760"/>
            <a:ext cx="25058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No change to Nch deficit</a:t>
            </a:r>
          </a:p>
        </p:txBody>
      </p:sp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Solving Nch curve issues – Correcting data types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682286" y="1276379"/>
            <a:ext cx="897570" cy="4733243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292862" y="1276379"/>
            <a:ext cx="897570" cy="4733243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09182" y="1276379"/>
            <a:ext cx="392826" cy="4733243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49343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Solving Nch curve issues – Tweaking physics processes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76" y="1082694"/>
            <a:ext cx="3450037" cy="262183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3234" y="955697"/>
            <a:ext cx="3607227" cy="274883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1680" y="3831531"/>
            <a:ext cx="3608781" cy="274883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476" y="3831531"/>
            <a:ext cx="3457787" cy="262183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47879" y="1483046"/>
            <a:ext cx="4158104" cy="4036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97135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Linking FastJet and Pythia through </a:t>
            </a:r>
            <a:r>
              <a:rPr lang="en-US" sz="28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fjcore.hh</a:t>
            </a:r>
            <a:endParaRPr lang="en-IN" sz="2800" b="1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5644" y="955696"/>
            <a:ext cx="4756695" cy="57912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476" y="955697"/>
            <a:ext cx="1878742" cy="225105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6471" y="955696"/>
            <a:ext cx="5142600" cy="5085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3185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r="49785"/>
          <a:stretch/>
        </p:blipFill>
        <p:spPr>
          <a:xfrm>
            <a:off x="2728687" y="0"/>
            <a:ext cx="2713263" cy="6858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5450" y="83360"/>
            <a:ext cx="6620799" cy="323895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/>
          <a:srcRect l="57802" t="69776" r="35005" b="1"/>
          <a:stretch/>
        </p:blipFill>
        <p:spPr>
          <a:xfrm>
            <a:off x="9861551" y="2337610"/>
            <a:ext cx="476250" cy="98470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/>
          <a:srcRect l="57802" t="15206" r="35005" b="39773"/>
          <a:stretch/>
        </p:blipFill>
        <p:spPr>
          <a:xfrm>
            <a:off x="9861551" y="559610"/>
            <a:ext cx="476250" cy="146685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728686" y="71120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/>
          <a:srcRect r="50395"/>
          <a:stretch/>
        </p:blipFill>
        <p:spPr>
          <a:xfrm>
            <a:off x="0" y="0"/>
            <a:ext cx="2713263" cy="685800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2728685" y="292735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728685" y="90805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-1" y="648335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2728685" y="474345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728685" y="110490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2728685" y="4546826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5505449" y="254810"/>
            <a:ext cx="4787901" cy="175339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6575426" y="5307239"/>
            <a:ext cx="4394200" cy="0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Isosceles Triangle 28"/>
          <p:cNvSpPr/>
          <p:nvPr/>
        </p:nvSpPr>
        <p:spPr>
          <a:xfrm rot="16200000">
            <a:off x="9177340" y="4551588"/>
            <a:ext cx="809625" cy="1511300"/>
          </a:xfrm>
          <a:prstGeom prst="triangle">
            <a:avLst/>
          </a:prstGeom>
          <a:solidFill>
            <a:srgbClr val="FF0000">
              <a:alpha val="5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Isosceles Triangle 30"/>
          <p:cNvSpPr/>
          <p:nvPr/>
        </p:nvSpPr>
        <p:spPr>
          <a:xfrm rot="5400000">
            <a:off x="7666039" y="4551589"/>
            <a:ext cx="809625" cy="1511300"/>
          </a:xfrm>
          <a:prstGeom prst="triangle">
            <a:avLst/>
          </a:prstGeom>
          <a:solidFill>
            <a:srgbClr val="0070C0">
              <a:alpha val="50000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3" name="Straight Connector 32"/>
          <p:cNvCxnSpPr/>
          <p:nvPr/>
        </p:nvCxnSpPr>
        <p:spPr>
          <a:xfrm>
            <a:off x="8829678" y="4210275"/>
            <a:ext cx="0" cy="2101850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10337802" y="4353357"/>
            <a:ext cx="699230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4 x π+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 x π-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 x K+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 x K-</a:t>
            </a:r>
          </a:p>
        </p:txBody>
      </p:sp>
      <p:sp>
        <p:nvSpPr>
          <p:cNvPr id="39" name="Rectangle 38"/>
          <p:cNvSpPr/>
          <p:nvPr/>
        </p:nvSpPr>
        <p:spPr>
          <a:xfrm>
            <a:off x="6615972" y="4353357"/>
            <a:ext cx="699230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 x π+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3 x π-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x K+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x K-</a:t>
            </a:r>
          </a:p>
        </p:txBody>
      </p:sp>
      <p:sp>
        <p:nvSpPr>
          <p:cNvPr id="40" name="Rectangle 39"/>
          <p:cNvSpPr/>
          <p:nvPr/>
        </p:nvSpPr>
        <p:spPr>
          <a:xfrm>
            <a:off x="5505449" y="2043922"/>
            <a:ext cx="4787901" cy="1278389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-1" y="6670675"/>
            <a:ext cx="2713263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-1" y="657860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2728685" y="1517650"/>
            <a:ext cx="2713263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2728685" y="3530600"/>
            <a:ext cx="2713263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2728685" y="5459411"/>
            <a:ext cx="2713263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2728685" y="5053011"/>
            <a:ext cx="2713263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8832855" y="6004348"/>
            <a:ext cx="171072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positive rapidity (+y)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7146811" y="6004348"/>
            <a:ext cx="172919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negative rapidity (-y)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7982558" y="3805463"/>
            <a:ext cx="17684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Jet visualisation</a:t>
            </a:r>
            <a:endParaRPr lang="en-IN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218882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/>
          <p:cNvSpPr/>
          <p:nvPr/>
        </p:nvSpPr>
        <p:spPr>
          <a:xfrm>
            <a:off x="7982558" y="166913"/>
            <a:ext cx="21531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Parton visualisation</a:t>
            </a:r>
            <a:endParaRPr lang="en-IN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2" name="Oval 1"/>
          <p:cNvSpPr/>
          <p:nvPr/>
        </p:nvSpPr>
        <p:spPr>
          <a:xfrm>
            <a:off x="5724525" y="1060450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5744467" y="1060450"/>
            <a:ext cx="3449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e-</a:t>
            </a:r>
          </a:p>
        </p:txBody>
      </p:sp>
      <p:sp>
        <p:nvSpPr>
          <p:cNvPr id="36" name="Oval 35"/>
          <p:cNvSpPr/>
          <p:nvPr/>
        </p:nvSpPr>
        <p:spPr>
          <a:xfrm>
            <a:off x="5724525" y="1536700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5744467" y="1536700"/>
            <a:ext cx="39305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e+</a:t>
            </a:r>
          </a:p>
        </p:txBody>
      </p:sp>
      <p:sp>
        <p:nvSpPr>
          <p:cNvPr id="38" name="Oval 37"/>
          <p:cNvSpPr/>
          <p:nvPr/>
        </p:nvSpPr>
        <p:spPr>
          <a:xfrm>
            <a:off x="6314933" y="1060450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6334875" y="1060450"/>
            <a:ext cx="3449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e-</a:t>
            </a:r>
          </a:p>
        </p:txBody>
      </p:sp>
      <p:sp>
        <p:nvSpPr>
          <p:cNvPr id="47" name="Oval 46"/>
          <p:cNvSpPr/>
          <p:nvPr/>
        </p:nvSpPr>
        <p:spPr>
          <a:xfrm>
            <a:off x="6314933" y="624304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6334875" y="624304"/>
            <a:ext cx="2872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endParaRPr lang="en-IN" sz="16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2" name="Oval 51"/>
          <p:cNvSpPr/>
          <p:nvPr/>
        </p:nvSpPr>
        <p:spPr>
          <a:xfrm>
            <a:off x="6314933" y="1536700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6334875" y="1536700"/>
            <a:ext cx="39305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e+</a:t>
            </a:r>
          </a:p>
        </p:txBody>
      </p:sp>
      <p:sp>
        <p:nvSpPr>
          <p:cNvPr id="54" name="Oval 53"/>
          <p:cNvSpPr/>
          <p:nvPr/>
        </p:nvSpPr>
        <p:spPr>
          <a:xfrm>
            <a:off x="6905341" y="1343025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6925283" y="1343025"/>
            <a:ext cx="4235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Z0</a:t>
            </a:r>
          </a:p>
        </p:txBody>
      </p:sp>
      <p:sp>
        <p:nvSpPr>
          <p:cNvPr id="56" name="Oval 55"/>
          <p:cNvSpPr/>
          <p:nvPr/>
        </p:nvSpPr>
        <p:spPr>
          <a:xfrm>
            <a:off x="7103472" y="1924050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7123414" y="1924050"/>
            <a:ext cx="35618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b'</a:t>
            </a:r>
          </a:p>
        </p:txBody>
      </p:sp>
      <p:sp>
        <p:nvSpPr>
          <p:cNvPr id="58" name="Oval 57"/>
          <p:cNvSpPr/>
          <p:nvPr/>
        </p:nvSpPr>
        <p:spPr>
          <a:xfrm>
            <a:off x="7916975" y="1367423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7936917" y="1367423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</a:t>
            </a:r>
          </a:p>
        </p:txBody>
      </p:sp>
      <p:sp>
        <p:nvSpPr>
          <p:cNvPr id="60" name="Oval 59"/>
          <p:cNvSpPr/>
          <p:nvPr/>
        </p:nvSpPr>
        <p:spPr>
          <a:xfrm>
            <a:off x="7442026" y="2384594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7461968" y="2384594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</a:t>
            </a:r>
          </a:p>
        </p:txBody>
      </p:sp>
      <p:sp>
        <p:nvSpPr>
          <p:cNvPr id="62" name="Oval 61"/>
          <p:cNvSpPr/>
          <p:nvPr/>
        </p:nvSpPr>
        <p:spPr>
          <a:xfrm>
            <a:off x="6905341" y="2384594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6925283" y="2384594"/>
            <a:ext cx="35618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b'</a:t>
            </a:r>
          </a:p>
        </p:txBody>
      </p:sp>
      <p:sp>
        <p:nvSpPr>
          <p:cNvPr id="64" name="Oval 63"/>
          <p:cNvSpPr/>
          <p:nvPr/>
        </p:nvSpPr>
        <p:spPr>
          <a:xfrm>
            <a:off x="7248351" y="2932698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7268293" y="2932698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</a:t>
            </a:r>
          </a:p>
        </p:txBody>
      </p:sp>
      <p:sp>
        <p:nvSpPr>
          <p:cNvPr id="66" name="Oval 65"/>
          <p:cNvSpPr/>
          <p:nvPr/>
        </p:nvSpPr>
        <p:spPr>
          <a:xfrm>
            <a:off x="7807899" y="2845138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7827841" y="2845138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</a:t>
            </a:r>
          </a:p>
        </p:txBody>
      </p:sp>
      <p:cxnSp>
        <p:nvCxnSpPr>
          <p:cNvPr id="4" name="Straight Arrow Connector 3"/>
          <p:cNvCxnSpPr>
            <a:stCxn id="2" idx="6"/>
            <a:endCxn id="38" idx="2"/>
          </p:cNvCxnSpPr>
          <p:nvPr/>
        </p:nvCxnSpPr>
        <p:spPr>
          <a:xfrm>
            <a:off x="6111875" y="1254125"/>
            <a:ext cx="20305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>
            <a:stCxn id="36" idx="6"/>
            <a:endCxn id="52" idx="2"/>
          </p:cNvCxnSpPr>
          <p:nvPr/>
        </p:nvCxnSpPr>
        <p:spPr>
          <a:xfrm>
            <a:off x="6111875" y="1730375"/>
            <a:ext cx="2030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2" idx="7"/>
            <a:endCxn id="47" idx="2"/>
          </p:cNvCxnSpPr>
          <p:nvPr/>
        </p:nvCxnSpPr>
        <p:spPr>
          <a:xfrm flipV="1">
            <a:off x="6055149" y="817979"/>
            <a:ext cx="259784" cy="299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38" idx="6"/>
            <a:endCxn id="54" idx="1"/>
          </p:cNvCxnSpPr>
          <p:nvPr/>
        </p:nvCxnSpPr>
        <p:spPr>
          <a:xfrm>
            <a:off x="6702283" y="1254125"/>
            <a:ext cx="259784" cy="1456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52" idx="6"/>
            <a:endCxn id="54" idx="2"/>
          </p:cNvCxnSpPr>
          <p:nvPr/>
        </p:nvCxnSpPr>
        <p:spPr>
          <a:xfrm flipV="1">
            <a:off x="6702283" y="1536700"/>
            <a:ext cx="203058" cy="1936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54" idx="6"/>
            <a:endCxn id="58" idx="2"/>
          </p:cNvCxnSpPr>
          <p:nvPr/>
        </p:nvCxnSpPr>
        <p:spPr>
          <a:xfrm>
            <a:off x="7292691" y="1536700"/>
            <a:ext cx="624284" cy="243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stCxn id="54" idx="4"/>
            <a:endCxn id="56" idx="1"/>
          </p:cNvCxnSpPr>
          <p:nvPr/>
        </p:nvCxnSpPr>
        <p:spPr>
          <a:xfrm>
            <a:off x="7099016" y="1730375"/>
            <a:ext cx="61182" cy="2504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>
            <a:stCxn id="56" idx="3"/>
            <a:endCxn id="62" idx="0"/>
          </p:cNvCxnSpPr>
          <p:nvPr/>
        </p:nvCxnSpPr>
        <p:spPr>
          <a:xfrm flipH="1">
            <a:off x="7099016" y="2254674"/>
            <a:ext cx="61182" cy="1299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>
            <a:stCxn id="56" idx="5"/>
            <a:endCxn id="60" idx="0"/>
          </p:cNvCxnSpPr>
          <p:nvPr/>
        </p:nvCxnSpPr>
        <p:spPr>
          <a:xfrm>
            <a:off x="7434096" y="2254674"/>
            <a:ext cx="201605" cy="1299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60" idx="3"/>
            <a:endCxn id="64" idx="0"/>
          </p:cNvCxnSpPr>
          <p:nvPr/>
        </p:nvCxnSpPr>
        <p:spPr>
          <a:xfrm flipH="1">
            <a:off x="7442026" y="2715218"/>
            <a:ext cx="56726" cy="2174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60" idx="5"/>
            <a:endCxn id="66" idx="0"/>
          </p:cNvCxnSpPr>
          <p:nvPr/>
        </p:nvCxnSpPr>
        <p:spPr>
          <a:xfrm>
            <a:off x="7772650" y="2715218"/>
            <a:ext cx="228924" cy="1299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Oval 80"/>
          <p:cNvSpPr/>
          <p:nvPr/>
        </p:nvSpPr>
        <p:spPr>
          <a:xfrm>
            <a:off x="6781198" y="3377367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2" name="Rectangle 81"/>
          <p:cNvSpPr/>
          <p:nvPr/>
        </p:nvSpPr>
        <p:spPr>
          <a:xfrm>
            <a:off x="6801140" y="3377367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</a:t>
            </a:r>
          </a:p>
        </p:txBody>
      </p:sp>
      <p:sp>
        <p:nvSpPr>
          <p:cNvPr id="83" name="Oval 82"/>
          <p:cNvSpPr/>
          <p:nvPr/>
        </p:nvSpPr>
        <p:spPr>
          <a:xfrm>
            <a:off x="7317279" y="3529598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7337221" y="3529598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</a:t>
            </a:r>
          </a:p>
        </p:txBody>
      </p:sp>
      <p:cxnSp>
        <p:nvCxnSpPr>
          <p:cNvPr id="86" name="Straight Arrow Connector 85"/>
          <p:cNvCxnSpPr>
            <a:stCxn id="64" idx="3"/>
            <a:endCxn id="81" idx="7"/>
          </p:cNvCxnSpPr>
          <p:nvPr/>
        </p:nvCxnSpPr>
        <p:spPr>
          <a:xfrm flipH="1">
            <a:off x="7111822" y="3263322"/>
            <a:ext cx="193255" cy="1707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>
            <a:stCxn id="64" idx="4"/>
            <a:endCxn id="83" idx="0"/>
          </p:cNvCxnSpPr>
          <p:nvPr/>
        </p:nvCxnSpPr>
        <p:spPr>
          <a:xfrm>
            <a:off x="7442026" y="3320048"/>
            <a:ext cx="68928" cy="2095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Oval 92"/>
          <p:cNvSpPr/>
          <p:nvPr/>
        </p:nvSpPr>
        <p:spPr>
          <a:xfrm>
            <a:off x="9857847" y="4113664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4" name="Rectangle 93"/>
          <p:cNvSpPr/>
          <p:nvPr/>
        </p:nvSpPr>
        <p:spPr>
          <a:xfrm>
            <a:off x="9877789" y="4113664"/>
            <a:ext cx="37702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ρ</a:t>
            </a:r>
            <a:r>
              <a:rPr lang="en-US" sz="1600" b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endParaRPr lang="en-IN" sz="16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95" name="Oval 94"/>
          <p:cNvSpPr/>
          <p:nvPr/>
        </p:nvSpPr>
        <p:spPr>
          <a:xfrm>
            <a:off x="10422997" y="3916948"/>
            <a:ext cx="387350" cy="387350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6" name="Rectangle 95"/>
          <p:cNvSpPr/>
          <p:nvPr/>
        </p:nvSpPr>
        <p:spPr>
          <a:xfrm>
            <a:off x="10442939" y="3916948"/>
            <a:ext cx="41389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1600" b="1" dirty="0">
                <a:solidFill>
                  <a:srgbClr val="0070C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π</a:t>
            </a:r>
            <a:r>
              <a:rPr lang="en-US" sz="1600" b="1" dirty="0">
                <a:solidFill>
                  <a:srgbClr val="0070C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endParaRPr lang="en-IN" sz="1600" b="1" baseline="-25000" dirty="0">
              <a:solidFill>
                <a:srgbClr val="0070C0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97" name="Oval 96"/>
          <p:cNvSpPr/>
          <p:nvPr/>
        </p:nvSpPr>
        <p:spPr>
          <a:xfrm>
            <a:off x="10441426" y="4452218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8" name="Rectangle 97"/>
          <p:cNvSpPr/>
          <p:nvPr/>
        </p:nvSpPr>
        <p:spPr>
          <a:xfrm>
            <a:off x="10461368" y="4452218"/>
            <a:ext cx="3658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π</a:t>
            </a:r>
            <a:r>
              <a:rPr lang="en-US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</a:t>
            </a:r>
            <a:endParaRPr lang="en-IN" sz="16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99" name="Picture 98"/>
          <p:cNvPicPr>
            <a:picLocks noChangeAspect="1"/>
          </p:cNvPicPr>
          <p:nvPr/>
        </p:nvPicPr>
        <p:blipFill rotWithShape="1">
          <a:blip r:embed="rId2"/>
          <a:srcRect r="49785"/>
          <a:stretch/>
        </p:blipFill>
        <p:spPr>
          <a:xfrm>
            <a:off x="2728687" y="0"/>
            <a:ext cx="2713263" cy="6858000"/>
          </a:xfrm>
          <a:prstGeom prst="rect">
            <a:avLst/>
          </a:prstGeom>
        </p:spPr>
      </p:pic>
      <p:pic>
        <p:nvPicPr>
          <p:cNvPr id="101" name="Picture 100"/>
          <p:cNvPicPr>
            <a:picLocks noChangeAspect="1"/>
          </p:cNvPicPr>
          <p:nvPr/>
        </p:nvPicPr>
        <p:blipFill rotWithShape="1">
          <a:blip r:embed="rId3"/>
          <a:srcRect r="50395"/>
          <a:stretch/>
        </p:blipFill>
        <p:spPr>
          <a:xfrm>
            <a:off x="0" y="0"/>
            <a:ext cx="2713263" cy="6858000"/>
          </a:xfrm>
          <a:prstGeom prst="rect">
            <a:avLst/>
          </a:prstGeom>
        </p:spPr>
      </p:pic>
      <p:sp>
        <p:nvSpPr>
          <p:cNvPr id="108" name="Rectangle 107"/>
          <p:cNvSpPr/>
          <p:nvPr/>
        </p:nvSpPr>
        <p:spPr>
          <a:xfrm>
            <a:off x="-1" y="6670675"/>
            <a:ext cx="2713263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5" name="Straight Arrow Connector 114"/>
          <p:cNvCxnSpPr>
            <a:stCxn id="93" idx="5"/>
            <a:endCxn id="97" idx="2"/>
          </p:cNvCxnSpPr>
          <p:nvPr/>
        </p:nvCxnSpPr>
        <p:spPr>
          <a:xfrm>
            <a:off x="10188471" y="4444288"/>
            <a:ext cx="252955" cy="2016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>
            <a:stCxn id="93" idx="6"/>
            <a:endCxn id="95" idx="2"/>
          </p:cNvCxnSpPr>
          <p:nvPr/>
        </p:nvCxnSpPr>
        <p:spPr>
          <a:xfrm flipV="1">
            <a:off x="10245197" y="4110623"/>
            <a:ext cx="177800" cy="1967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Oval 119"/>
          <p:cNvSpPr/>
          <p:nvPr/>
        </p:nvSpPr>
        <p:spPr>
          <a:xfrm>
            <a:off x="9252424" y="3868152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1" name="Rectangle 120"/>
          <p:cNvSpPr/>
          <p:nvPr/>
        </p:nvSpPr>
        <p:spPr>
          <a:xfrm>
            <a:off x="9272366" y="3868152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</a:t>
            </a:r>
            <a:endParaRPr lang="en-IN" sz="16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122" name="Oval 121"/>
          <p:cNvSpPr/>
          <p:nvPr/>
        </p:nvSpPr>
        <p:spPr>
          <a:xfrm>
            <a:off x="9260030" y="4452218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3" name="Rectangle 122"/>
          <p:cNvSpPr/>
          <p:nvPr/>
        </p:nvSpPr>
        <p:spPr>
          <a:xfrm>
            <a:off x="9279972" y="4452218"/>
            <a:ext cx="32733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s'</a:t>
            </a:r>
            <a:endParaRPr lang="en-IN" sz="16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cxnSp>
        <p:nvCxnSpPr>
          <p:cNvPr id="125" name="Straight Arrow Connector 124"/>
          <p:cNvCxnSpPr>
            <a:stCxn id="66" idx="5"/>
            <a:endCxn id="122" idx="2"/>
          </p:cNvCxnSpPr>
          <p:nvPr/>
        </p:nvCxnSpPr>
        <p:spPr>
          <a:xfrm>
            <a:off x="8138523" y="3175762"/>
            <a:ext cx="1121507" cy="14701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/>
          <p:cNvCxnSpPr>
            <a:stCxn id="120" idx="6"/>
            <a:endCxn id="93" idx="1"/>
          </p:cNvCxnSpPr>
          <p:nvPr/>
        </p:nvCxnSpPr>
        <p:spPr>
          <a:xfrm>
            <a:off x="9639774" y="4061827"/>
            <a:ext cx="274799" cy="1085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/>
          <p:cNvCxnSpPr>
            <a:stCxn id="122" idx="6"/>
            <a:endCxn id="93" idx="3"/>
          </p:cNvCxnSpPr>
          <p:nvPr/>
        </p:nvCxnSpPr>
        <p:spPr>
          <a:xfrm flipV="1">
            <a:off x="9647380" y="4444288"/>
            <a:ext cx="267193" cy="2016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Oval 129"/>
          <p:cNvSpPr/>
          <p:nvPr/>
        </p:nvSpPr>
        <p:spPr>
          <a:xfrm>
            <a:off x="6867676" y="4049379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1" name="Rectangle 130"/>
          <p:cNvSpPr/>
          <p:nvPr/>
        </p:nvSpPr>
        <p:spPr>
          <a:xfrm>
            <a:off x="6887618" y="4049379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</a:t>
            </a:r>
          </a:p>
        </p:txBody>
      </p:sp>
      <p:sp>
        <p:nvSpPr>
          <p:cNvPr id="132" name="Oval 131"/>
          <p:cNvSpPr/>
          <p:nvPr/>
        </p:nvSpPr>
        <p:spPr>
          <a:xfrm>
            <a:off x="7403757" y="4201610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3" name="Rectangle 132"/>
          <p:cNvSpPr/>
          <p:nvPr/>
        </p:nvSpPr>
        <p:spPr>
          <a:xfrm>
            <a:off x="7423699" y="4201610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</a:t>
            </a:r>
          </a:p>
        </p:txBody>
      </p:sp>
      <p:cxnSp>
        <p:nvCxnSpPr>
          <p:cNvPr id="134" name="Straight Arrow Connector 133"/>
          <p:cNvCxnSpPr>
            <a:stCxn id="83" idx="3"/>
            <a:endCxn id="130" idx="7"/>
          </p:cNvCxnSpPr>
          <p:nvPr/>
        </p:nvCxnSpPr>
        <p:spPr>
          <a:xfrm flipH="1">
            <a:off x="7198300" y="3860222"/>
            <a:ext cx="175705" cy="2458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/>
          <p:cNvCxnSpPr>
            <a:stCxn id="83" idx="4"/>
            <a:endCxn id="132" idx="0"/>
          </p:cNvCxnSpPr>
          <p:nvPr/>
        </p:nvCxnSpPr>
        <p:spPr>
          <a:xfrm>
            <a:off x="7510954" y="3916948"/>
            <a:ext cx="86478" cy="2846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/>
          <p:cNvCxnSpPr>
            <a:stCxn id="132" idx="6"/>
            <a:endCxn id="120" idx="2"/>
          </p:cNvCxnSpPr>
          <p:nvPr/>
        </p:nvCxnSpPr>
        <p:spPr>
          <a:xfrm flipV="1">
            <a:off x="7791107" y="4061827"/>
            <a:ext cx="1461317" cy="3334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/>
          <p:cNvCxnSpPr>
            <a:stCxn id="58" idx="6"/>
            <a:endCxn id="120" idx="1"/>
          </p:cNvCxnSpPr>
          <p:nvPr/>
        </p:nvCxnSpPr>
        <p:spPr>
          <a:xfrm>
            <a:off x="8304325" y="1561098"/>
            <a:ext cx="1004825" cy="2363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Rectangle 142"/>
          <p:cNvSpPr/>
          <p:nvPr/>
        </p:nvSpPr>
        <p:spPr>
          <a:xfrm>
            <a:off x="5691502" y="5483767"/>
            <a:ext cx="636079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Questions:</a:t>
            </a:r>
          </a:p>
          <a:p>
            <a:r>
              <a:rPr lang="en-US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1- what does repeated numbers mean X-&gt;X-&gt;X ?</a:t>
            </a:r>
          </a:p>
          <a:p>
            <a:r>
              <a:rPr lang="en-US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2- difference between having (X,X) or (X,0) daughters ?</a:t>
            </a:r>
            <a:endParaRPr lang="en-IN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144" name="Rectangle 143"/>
          <p:cNvSpPr/>
          <p:nvPr/>
        </p:nvSpPr>
        <p:spPr>
          <a:xfrm>
            <a:off x="426244" y="752475"/>
            <a:ext cx="2222293" cy="9286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5" name="Rectangle 144"/>
          <p:cNvSpPr/>
          <p:nvPr/>
        </p:nvSpPr>
        <p:spPr>
          <a:xfrm>
            <a:off x="426244" y="290514"/>
            <a:ext cx="2224087" cy="1075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6" name="Rectangle 145"/>
          <p:cNvSpPr/>
          <p:nvPr/>
        </p:nvSpPr>
        <p:spPr>
          <a:xfrm>
            <a:off x="426244" y="1933888"/>
            <a:ext cx="2224087" cy="1075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9" name="Rectangle 148"/>
          <p:cNvSpPr/>
          <p:nvPr/>
        </p:nvSpPr>
        <p:spPr>
          <a:xfrm>
            <a:off x="2255044" y="3468307"/>
            <a:ext cx="404715" cy="1075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0" name="Rectangle 149"/>
          <p:cNvSpPr/>
          <p:nvPr/>
        </p:nvSpPr>
        <p:spPr>
          <a:xfrm>
            <a:off x="2255044" y="3669523"/>
            <a:ext cx="404715" cy="1075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269686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Regarding simulation: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Ma'am will check code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rapidity symmetry at higher sampling sizes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cross-section before event listing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To read about: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Infrared safety – related to anti-</a:t>
            </a:r>
            <a:r>
              <a:rPr lang="en-US" sz="1600" dirty="0" err="1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kT</a:t>
            </a:r>
            <a:endParaRPr lang="en-US" sz="1600" dirty="0">
              <a:solidFill>
                <a:srgbClr val="00B050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Collinear safety jets – related to anti-</a:t>
            </a:r>
            <a:r>
              <a:rPr lang="en-US" sz="1600" dirty="0" err="1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kT</a:t>
            </a:r>
            <a:endParaRPr lang="en-US" sz="1600" dirty="0">
              <a:solidFill>
                <a:srgbClr val="00B050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To do: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Generate event listing for Nch=2,4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main301.cc LEP1 example for e+e- to hadrons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Plot histograms of jet multiplicities 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(ALMOST)</a:t>
            </a: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06147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06 February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057035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Solved Nch-2,4 curve issues – Tweaking physics processes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2" name="Picture 2" descr="https://cdn.discordapp.com/attachments/876756002312183828/1336057129039036537/image.png?ex=67a26baa&amp;is=67a11a2a&amp;hm=0d46b9ff7a4d1ce707d5b4e4a61d68bd26aa335f46d739f7b19b403375e924bd&amp;=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1169" y="3957561"/>
            <a:ext cx="3719917" cy="2835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7473" y="1020121"/>
            <a:ext cx="3267308" cy="2488734"/>
          </a:xfrm>
          <a:prstGeom prst="rect">
            <a:avLst/>
          </a:prstGeom>
        </p:spPr>
      </p:pic>
      <p:sp>
        <p:nvSpPr>
          <p:cNvPr id="34" name="Right Arrow 33"/>
          <p:cNvSpPr/>
          <p:nvPr/>
        </p:nvSpPr>
        <p:spPr>
          <a:xfrm rot="5400000">
            <a:off x="9982313" y="3682203"/>
            <a:ext cx="337628" cy="213084"/>
          </a:xfrm>
          <a:prstGeom prst="rightArrow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 rotWithShape="1">
          <a:blip r:embed="rId5"/>
          <a:srcRect r="45989"/>
          <a:stretch/>
        </p:blipFill>
        <p:spPr>
          <a:xfrm>
            <a:off x="206476" y="1687074"/>
            <a:ext cx="3320272" cy="3643561"/>
          </a:xfrm>
          <a:prstGeom prst="rect">
            <a:avLst/>
          </a:prstGeom>
        </p:spPr>
      </p:pic>
      <p:sp>
        <p:nvSpPr>
          <p:cNvPr id="50" name="Rectangle 49"/>
          <p:cNvSpPr/>
          <p:nvPr/>
        </p:nvSpPr>
        <p:spPr>
          <a:xfrm>
            <a:off x="361724" y="3485797"/>
            <a:ext cx="2176609" cy="157075"/>
          </a:xfrm>
          <a:prstGeom prst="rect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1" name="Straight Arrow Connector 50"/>
          <p:cNvCxnSpPr>
            <a:stCxn id="50" idx="3"/>
            <a:endCxn id="52" idx="1"/>
          </p:cNvCxnSpPr>
          <p:nvPr/>
        </p:nvCxnSpPr>
        <p:spPr>
          <a:xfrm flipV="1">
            <a:off x="2538333" y="3564334"/>
            <a:ext cx="1143663" cy="1"/>
          </a:xfrm>
          <a:prstGeom prst="straightConnector1">
            <a:avLst/>
          </a:prstGeom>
          <a:noFill/>
          <a:ln w="19050">
            <a:solidFill>
              <a:schemeClr val="accent4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2" name="Rectangle 51"/>
          <p:cNvSpPr/>
          <p:nvPr/>
        </p:nvSpPr>
        <p:spPr>
          <a:xfrm>
            <a:off x="3681996" y="3226343"/>
            <a:ext cx="4455774" cy="675981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Disables parton distribution function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(assumes homogenous beam substructure)</a:t>
            </a:r>
            <a:endParaRPr lang="en-IN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361724" y="4307470"/>
            <a:ext cx="2176609" cy="157075"/>
          </a:xfrm>
          <a:prstGeom prst="rect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4" name="Straight Arrow Connector 53"/>
          <p:cNvCxnSpPr>
            <a:stCxn id="53" idx="3"/>
            <a:endCxn id="55" idx="1"/>
          </p:cNvCxnSpPr>
          <p:nvPr/>
        </p:nvCxnSpPr>
        <p:spPr>
          <a:xfrm flipV="1">
            <a:off x="2538333" y="4252855"/>
            <a:ext cx="1143663" cy="133153"/>
          </a:xfrm>
          <a:prstGeom prst="straightConnector1">
            <a:avLst/>
          </a:prstGeom>
          <a:noFill/>
          <a:ln w="19050">
            <a:solidFill>
              <a:schemeClr val="accent4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5" name="Rectangle 54"/>
          <p:cNvSpPr/>
          <p:nvPr/>
        </p:nvSpPr>
        <p:spPr>
          <a:xfrm>
            <a:off x="3681996" y="4094377"/>
            <a:ext cx="4455774" cy="316955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Disables all Z0 production</a:t>
            </a:r>
          </a:p>
        </p:txBody>
      </p:sp>
      <p:sp>
        <p:nvSpPr>
          <p:cNvPr id="56" name="Rectangle 55"/>
          <p:cNvSpPr/>
          <p:nvPr/>
        </p:nvSpPr>
        <p:spPr>
          <a:xfrm>
            <a:off x="361724" y="4464544"/>
            <a:ext cx="2519178" cy="157075"/>
          </a:xfrm>
          <a:prstGeom prst="rect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7" name="Straight Arrow Connector 56"/>
          <p:cNvCxnSpPr>
            <a:stCxn id="56" idx="3"/>
            <a:endCxn id="58" idx="1"/>
          </p:cNvCxnSpPr>
          <p:nvPr/>
        </p:nvCxnSpPr>
        <p:spPr>
          <a:xfrm>
            <a:off x="2880902" y="4543082"/>
            <a:ext cx="801094" cy="353361"/>
          </a:xfrm>
          <a:prstGeom prst="straightConnector1">
            <a:avLst/>
          </a:prstGeom>
          <a:noFill/>
          <a:ln w="19050">
            <a:solidFill>
              <a:schemeClr val="accent4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8" name="Rectangle 57"/>
          <p:cNvSpPr/>
          <p:nvPr/>
        </p:nvSpPr>
        <p:spPr>
          <a:xfrm>
            <a:off x="3681996" y="4590485"/>
            <a:ext cx="4455774" cy="611916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Enables only those Z0 events which also contain at least one d,u,s,c,b quark</a:t>
            </a:r>
          </a:p>
        </p:txBody>
      </p:sp>
    </p:spTree>
    <p:extLst>
      <p:ext uri="{BB962C8B-B14F-4D97-AF65-F5344CB8AC3E}">
        <p14:creationId xmlns:p14="http://schemas.microsoft.com/office/powerpoint/2010/main" val="419180859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https://cdn.discordapp.com/attachments/876756002312183828/1336057129039036537/image.png?ex=67a26baa&amp;is=67a11a2a&amp;hm=0d46b9ff7a4d1ce707d5b4e4a61d68bd26aa335f46d739f7b19b403375e924bd&amp;=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5823" y="955695"/>
            <a:ext cx="3728079" cy="2842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Solved Nch-2,4 curve issues – Tweaking physics processes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5823" y="3882270"/>
            <a:ext cx="3728079" cy="28397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475" y="955696"/>
            <a:ext cx="6147372" cy="3643561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397209" y="2745229"/>
            <a:ext cx="2176609" cy="168294"/>
          </a:xfrm>
          <a:prstGeom prst="rect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Straight Arrow Connector 6"/>
          <p:cNvCxnSpPr>
            <a:stCxn id="13" idx="3"/>
            <a:endCxn id="19" idx="1"/>
          </p:cNvCxnSpPr>
          <p:nvPr/>
        </p:nvCxnSpPr>
        <p:spPr>
          <a:xfrm>
            <a:off x="2573818" y="2829376"/>
            <a:ext cx="8107272" cy="3349836"/>
          </a:xfrm>
          <a:prstGeom prst="straightConnector1">
            <a:avLst/>
          </a:prstGeom>
          <a:noFill/>
          <a:ln w="19050">
            <a:solidFill>
              <a:schemeClr val="accent4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6" name="Rectangle 15"/>
          <p:cNvSpPr/>
          <p:nvPr/>
        </p:nvSpPr>
        <p:spPr>
          <a:xfrm>
            <a:off x="10080838" y="4179312"/>
            <a:ext cx="2019534" cy="633910"/>
          </a:xfrm>
          <a:prstGeom prst="rect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PDF toggle impacts high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nCh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values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0681090" y="5940795"/>
            <a:ext cx="532932" cy="476833"/>
          </a:xfrm>
          <a:prstGeom prst="rect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80433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CED384-6737-73F4-E86E-B81ED786BB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>
            <a:extLst>
              <a:ext uri="{FF2B5EF4-FFF2-40B4-BE49-F238E27FC236}">
                <a16:creationId xmlns:a16="http://schemas.microsoft.com/office/drawing/2014/main" id="{8DC757B6-02C6-2D7A-25D6-FDA719F0D0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Fitting </a:t>
            </a:r>
            <a:r>
              <a:rPr lang="en-US" sz="2800" b="1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nCh</a:t>
            </a:r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curves with NB distributions – Tweaking PDF parameters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 descr="A graph of a multiplying data&#10;&#10;Description automatically generated">
            <a:extLst>
              <a:ext uri="{FF2B5EF4-FFF2-40B4-BE49-F238E27FC236}">
                <a16:creationId xmlns:a16="http://schemas.microsoft.com/office/drawing/2014/main" id="{8A17928F-A996-70D2-59AC-7C07457F54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476" y="1412112"/>
            <a:ext cx="6330885" cy="45537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D19C928-58F2-A9AB-DA49-C55D25E224F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49204" b="9488"/>
          <a:stretch/>
        </p:blipFill>
        <p:spPr>
          <a:xfrm>
            <a:off x="6165487" y="955696"/>
            <a:ext cx="5845599" cy="9491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358747D-62D5-79DC-1CB9-82D492996C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8268" y="2042932"/>
            <a:ext cx="5832818" cy="4255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0782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DDA938-B49F-03B1-6334-5FE4A90798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DB4ADC-C15B-872B-3EA7-F2C8FEA06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What is HEP?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A466D03-FA1C-4952-050A-68C5ACF41B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5926868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r="50680"/>
          <a:stretch/>
        </p:blipFill>
        <p:spPr>
          <a:xfrm>
            <a:off x="3502237" y="1114450"/>
            <a:ext cx="3370008" cy="496824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r="51154"/>
          <a:stretch/>
        </p:blipFill>
        <p:spPr>
          <a:xfrm>
            <a:off x="90473" y="1114450"/>
            <a:ext cx="3363455" cy="4968240"/>
          </a:xfrm>
          <a:prstGeom prst="rect">
            <a:avLst/>
          </a:prstGeom>
        </p:spPr>
      </p:pic>
      <p:cxnSp>
        <p:nvCxnSpPr>
          <p:cNvPr id="36" name="Straight Arrow Connector 35"/>
          <p:cNvCxnSpPr/>
          <p:nvPr/>
        </p:nvCxnSpPr>
        <p:spPr>
          <a:xfrm>
            <a:off x="7312891" y="2966217"/>
            <a:ext cx="4394200" cy="0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9567143" y="2566125"/>
            <a:ext cx="0" cy="2101850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9993083" y="2986023"/>
            <a:ext cx="728084" cy="138499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6 x π+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7 x π-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 x K+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 x K-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 x K</a:t>
            </a:r>
            <a:r>
              <a:rPr lang="en-IN" sz="14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IN" sz="14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10 x </a:t>
            </a:r>
            <a:r>
              <a:rPr lang="el-GR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9570320" y="4360198"/>
            <a:ext cx="1710725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positive rapidity (+y)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7884276" y="4360198"/>
            <a:ext cx="1729191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negative rapidity (-y)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8720023" y="2161313"/>
            <a:ext cx="2050561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Event visualisation</a:t>
            </a:r>
            <a:endParaRPr lang="en-IN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Analysing collision products for nEvent = 1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87196" y="5719771"/>
            <a:ext cx="3370008" cy="95250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3502237" y="1110438"/>
            <a:ext cx="3370008" cy="381811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3502237" y="1768529"/>
            <a:ext cx="3370008" cy="226262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3502237" y="2149533"/>
            <a:ext cx="3370008" cy="95250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3502237" y="2399525"/>
            <a:ext cx="3370008" cy="238899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3502237" y="2780529"/>
            <a:ext cx="3370008" cy="372245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3502237" y="3412447"/>
            <a:ext cx="3370008" cy="626153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3502237" y="4298274"/>
            <a:ext cx="3370008" cy="365912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3502237" y="4821505"/>
            <a:ext cx="3370008" cy="102355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3502237" y="5077439"/>
            <a:ext cx="3370008" cy="102355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3502237" y="5328392"/>
            <a:ext cx="3370008" cy="754298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8700668" y="2965993"/>
            <a:ext cx="863299" cy="22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H="1">
            <a:off x="9572064" y="2965993"/>
            <a:ext cx="945829" cy="22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Isosceles Triangle 68"/>
          <p:cNvSpPr/>
          <p:nvPr/>
        </p:nvSpPr>
        <p:spPr>
          <a:xfrm>
            <a:off x="9162330" y="2971622"/>
            <a:ext cx="809625" cy="798016"/>
          </a:xfrm>
          <a:prstGeom prst="triangle">
            <a:avLst/>
          </a:prstGeom>
          <a:solidFill>
            <a:srgbClr val="0070C0">
              <a:alpha val="50000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9770565" y="2640189"/>
            <a:ext cx="593432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 x e-</a:t>
            </a:r>
          </a:p>
        </p:txBody>
      </p:sp>
      <p:sp>
        <p:nvSpPr>
          <p:cNvPr id="71" name="Rectangle 70"/>
          <p:cNvSpPr/>
          <p:nvPr/>
        </p:nvSpPr>
        <p:spPr>
          <a:xfrm>
            <a:off x="8821694" y="2640189"/>
            <a:ext cx="635110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 x e+</a:t>
            </a:r>
          </a:p>
        </p:txBody>
      </p:sp>
      <p:sp>
        <p:nvSpPr>
          <p:cNvPr id="72" name="Rectangle 71"/>
          <p:cNvSpPr/>
          <p:nvPr/>
        </p:nvSpPr>
        <p:spPr>
          <a:xfrm>
            <a:off x="10779888" y="3524631"/>
            <a:ext cx="1027845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28 products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267018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r="50680"/>
          <a:stretch/>
        </p:blipFill>
        <p:spPr>
          <a:xfrm>
            <a:off x="3502237" y="1114450"/>
            <a:ext cx="3370008" cy="496824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r="51154"/>
          <a:stretch/>
        </p:blipFill>
        <p:spPr>
          <a:xfrm>
            <a:off x="90473" y="1114450"/>
            <a:ext cx="3363455" cy="496824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0478" y="1114450"/>
            <a:ext cx="4842442" cy="2962354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3502237" y="3044162"/>
            <a:ext cx="3370008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3502237" y="1385038"/>
            <a:ext cx="3370008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6" name="Straight Arrow Connector 35"/>
          <p:cNvCxnSpPr/>
          <p:nvPr/>
        </p:nvCxnSpPr>
        <p:spPr>
          <a:xfrm>
            <a:off x="7312891" y="5618067"/>
            <a:ext cx="4394200" cy="0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Isosceles Triangle 36"/>
          <p:cNvSpPr/>
          <p:nvPr/>
        </p:nvSpPr>
        <p:spPr>
          <a:xfrm rot="16200000">
            <a:off x="9914805" y="4862416"/>
            <a:ext cx="809625" cy="1511300"/>
          </a:xfrm>
          <a:prstGeom prst="triangle">
            <a:avLst/>
          </a:prstGeom>
          <a:solidFill>
            <a:srgbClr val="FF0000">
              <a:alpha val="5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Isosceles Triangle 37"/>
          <p:cNvSpPr/>
          <p:nvPr/>
        </p:nvSpPr>
        <p:spPr>
          <a:xfrm rot="5400000">
            <a:off x="8403504" y="4862417"/>
            <a:ext cx="809625" cy="1511300"/>
          </a:xfrm>
          <a:prstGeom prst="triangle">
            <a:avLst/>
          </a:prstGeom>
          <a:solidFill>
            <a:srgbClr val="0070C0">
              <a:alpha val="50000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6" name="Straight Connector 45"/>
          <p:cNvCxnSpPr/>
          <p:nvPr/>
        </p:nvCxnSpPr>
        <p:spPr>
          <a:xfrm>
            <a:off x="9567143" y="4521103"/>
            <a:ext cx="0" cy="2101850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11075267" y="4664185"/>
            <a:ext cx="699230" cy="95410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3 x π+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 x π-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x K+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x K-</a:t>
            </a:r>
          </a:p>
        </p:txBody>
      </p:sp>
      <p:sp>
        <p:nvSpPr>
          <p:cNvPr id="51" name="Rectangle 50"/>
          <p:cNvSpPr/>
          <p:nvPr/>
        </p:nvSpPr>
        <p:spPr>
          <a:xfrm>
            <a:off x="7353437" y="4664185"/>
            <a:ext cx="699230" cy="95410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 x π+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 x π-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 x K+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 x K-</a:t>
            </a:r>
          </a:p>
        </p:txBody>
      </p:sp>
      <p:sp>
        <p:nvSpPr>
          <p:cNvPr id="52" name="Rectangle 51"/>
          <p:cNvSpPr/>
          <p:nvPr/>
        </p:nvSpPr>
        <p:spPr>
          <a:xfrm>
            <a:off x="9570320" y="6315176"/>
            <a:ext cx="1710725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positive rapidity (+y)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7884276" y="6315176"/>
            <a:ext cx="1729191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negative rapidity (-y)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8720023" y="4116291"/>
            <a:ext cx="1768433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Jet visualisation</a:t>
            </a:r>
            <a:endParaRPr lang="en-IN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Analysing jet structure for nEvent = 1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7090478" y="1110365"/>
            <a:ext cx="4842442" cy="1565328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7090478" y="2715179"/>
            <a:ext cx="4842442" cy="136162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3502237" y="5323129"/>
            <a:ext cx="3370008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3502237" y="2400415"/>
            <a:ext cx="3370008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3502237" y="2526571"/>
            <a:ext cx="3370008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3502237" y="4563568"/>
            <a:ext cx="3370008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3502237" y="5452965"/>
            <a:ext cx="3370008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3502237" y="1889278"/>
            <a:ext cx="3370008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3502237" y="5574647"/>
            <a:ext cx="3370008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3502237" y="5066604"/>
            <a:ext cx="3370008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3502237" y="5699923"/>
            <a:ext cx="3370008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AD4C299-3D82-62FB-7F20-96A54478B5AB}"/>
              </a:ext>
            </a:extLst>
          </p:cNvPr>
          <p:cNvSpPr/>
          <p:nvPr/>
        </p:nvSpPr>
        <p:spPr>
          <a:xfrm>
            <a:off x="8436719" y="4693547"/>
            <a:ext cx="1018227" cy="52322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6 </a:t>
            </a:r>
          </a:p>
          <a:p>
            <a:pPr algn="ctr"/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 particles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B257CDE-13F1-E798-2A83-352C4E1FE69A}"/>
              </a:ext>
            </a:extLst>
          </p:cNvPr>
          <p:cNvSpPr/>
          <p:nvPr/>
        </p:nvSpPr>
        <p:spPr>
          <a:xfrm>
            <a:off x="9677749" y="4693547"/>
            <a:ext cx="1018227" cy="52322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 </a:t>
            </a:r>
          </a:p>
          <a:p>
            <a:pPr algn="ctr"/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 particles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416545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500F54-F139-0178-CC2F-8DBAFCB946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4">
            <a:extLst>
              <a:ext uri="{FF2B5EF4-FFF2-40B4-BE49-F238E27FC236}">
                <a16:creationId xmlns:a16="http://schemas.microsoft.com/office/drawing/2014/main" id="{9F11A4D8-3F04-BB73-627D-6E0ABD18F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main301.cc – Setting physics switches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489332-7690-E1CF-BBB9-1C22C3339B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76" y="955696"/>
            <a:ext cx="3613170" cy="580802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ED81B02-217E-1A9C-9668-80B95175E5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9415" y="955696"/>
            <a:ext cx="3613169" cy="580802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CCD4B09-01DF-AA0D-2F3A-A282A38D8E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2353" y="955696"/>
            <a:ext cx="3613169" cy="5808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04154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4ABD0A-32EB-3370-1591-E40A763649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ABE2C58-F657-D288-EF9D-86E6D9C4A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F184BE4-0910-A9BB-103B-3D3D7A6A9A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Regarding simulation: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E+E- at ECM = 500 GeV – what is the impact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Plot parton shower number .vs. hadron multiplicity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Plot event shape variables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Regarding NBD plots: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Change axes to 2-58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Change txt file to match exp data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Change to minimum chi2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Extra tasks: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Why are K0 neglected in L3 paper?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Fat jets – quarks / Thin jets – gluons  </a:t>
            </a:r>
            <a:endParaRPr lang="en-US" sz="1600" dirty="0">
              <a:solidFill>
                <a:srgbClr val="00B050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62797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20 February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479293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C4367C-E303-F3C8-FA67-15FF80A1F4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>
            <a:extLst>
              <a:ext uri="{FF2B5EF4-FFF2-40B4-BE49-F238E27FC236}">
                <a16:creationId xmlns:a16="http://schemas.microsoft.com/office/drawing/2014/main" id="{2DEE489D-3A42-42C9-A169-681BD88FB3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Replacing TXT with Ttree files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F66ED27-95E8-45FE-6942-B0A801861F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476" y="1411810"/>
            <a:ext cx="6423851" cy="46492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90405F6-844A-427F-3190-B561864725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2575" y="1411810"/>
            <a:ext cx="5268006" cy="2515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09297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LEP912 Solving NBD Fit issues – MINOS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75444A-407F-A542-C7AD-6CC236A36E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093" y="1516220"/>
            <a:ext cx="6046393" cy="410170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FD46B38-B827-AC25-1058-EE22EF6813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3235" y="2389575"/>
            <a:ext cx="4957364" cy="2478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9554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935732-60B6-280B-807A-02E3480ACB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>
            <a:extLst>
              <a:ext uri="{FF2B5EF4-FFF2-40B4-BE49-F238E27FC236}">
                <a16:creationId xmlns:a16="http://schemas.microsoft.com/office/drawing/2014/main" id="{0E65B098-4AB4-5FC2-C8E4-CE513B92A2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LEP912 Plotting event shapes – Thrust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BA0EE6-4767-D004-F1B0-C5AF0A2AD9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445" y="1146131"/>
            <a:ext cx="4500876" cy="50354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BC346D0-980D-870F-C1D8-3D1413979F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3896" y="847377"/>
            <a:ext cx="6634492" cy="516324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4CE1EF8-F122-E562-F896-890EE63A0B82}"/>
              </a:ext>
            </a:extLst>
          </p:cNvPr>
          <p:cNvSpPr txBox="1"/>
          <p:nvPr/>
        </p:nvSpPr>
        <p:spPr>
          <a:xfrm>
            <a:off x="1338913" y="6181594"/>
            <a:ext cx="28259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https://doi.org/10.17182/hepdata.54900.v1/t47</a:t>
            </a:r>
            <a:endParaRPr lang="en-GB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557158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4ABD0A-32EB-3370-1591-E40A763649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ABE2C58-F657-D288-EF9D-86E6D9C4A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F184BE4-0910-A9BB-103B-3D3D7A6A9A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LEP912 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Plotting transverse sphericity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Plot Aplanarity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Add errors to histogram stat box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LHC140 jet contributions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Wait for ma’am’s input on Sunday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Extra</a:t>
            </a: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Link LHAPDF datasets to Pythia/ROOT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Read main143.cc – for Shalini ep collisions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Implement multi-threading in PYTHIA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Set up recurring meeting (Thursday 21:15 IST)</a:t>
            </a:r>
          </a:p>
          <a:p>
            <a:pPr>
              <a:spcAft>
                <a:spcPts val="600"/>
              </a:spcAft>
            </a:pPr>
            <a:endParaRPr lang="en-US" sz="2000" dirty="0">
              <a:solidFill>
                <a:srgbClr val="00B050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3CB01D-900B-6E16-3871-F83CCB1B94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8066" y="385709"/>
            <a:ext cx="5582296" cy="3797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4833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30EF33-63C3-793F-A2BB-42296AE6B2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780DD22-FB11-1CDD-C0C1-07707394B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CD56E252-F898-5069-7A4A-2055D27A1A82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27 February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21386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363E19-5DF6-6222-CC6E-531F6A23DA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487EC7D-683B-282D-377E-7766E7B671C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1B5F710-962F-F18B-A654-9249BF919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Detector parameters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854536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92A6D6-E339-8C79-14F2-5AA7B74A82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35B4E888-F821-D62D-5045-111D065C74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8625" y="955696"/>
            <a:ext cx="3774750" cy="2854689"/>
          </a:xfrm>
          <a:prstGeom prst="rect">
            <a:avLst/>
          </a:prstGeom>
        </p:spPr>
      </p:pic>
      <p:sp>
        <p:nvSpPr>
          <p:cNvPr id="11" name="Title 4">
            <a:extLst>
              <a:ext uri="{FF2B5EF4-FFF2-40B4-BE49-F238E27FC236}">
                <a16:creationId xmlns:a16="http://schemas.microsoft.com/office/drawing/2014/main" id="{BF65FD57-8FBC-9A5B-62E8-23C3E014E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LEP912 – Summary of plots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3DB4CCD-3C43-7F27-D078-FCDAAF1C97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616" y="1018335"/>
            <a:ext cx="3646862" cy="27920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D943C4F-E878-C6E7-27CB-E6F6145B3E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617" y="3873024"/>
            <a:ext cx="3646861" cy="280605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43FD822-ED7B-CF3C-1534-677D56EC2B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08625" y="3873024"/>
            <a:ext cx="3774750" cy="280605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08798CA-68FD-BFD6-C900-9B214643EF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04522" y="955696"/>
            <a:ext cx="3687950" cy="2854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57197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CFF77F-67EC-425E-A950-F447991F8A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A07CFCB-7737-E5DE-7AEC-AD3222F8AF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0B5D1F6-BF1F-ABDE-A29A-E5F0520C07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Tasks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X-axis error should be 0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Histogram for </a:t>
            </a:r>
            <a:r>
              <a:rPr lang="en-US" sz="20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NJetsCh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161 GeV from OPAL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LUND group if they have made any literature for FCCee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Plots for event shapes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FCCee document for study directions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LHC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Await layout from ma’am</a:t>
            </a:r>
          </a:p>
        </p:txBody>
      </p:sp>
    </p:spTree>
    <p:extLst>
      <p:ext uri="{BB962C8B-B14F-4D97-AF65-F5344CB8AC3E}">
        <p14:creationId xmlns:p14="http://schemas.microsoft.com/office/powerpoint/2010/main" val="428160258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D6F701-0C43-318D-6071-0FEC090A8F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D52E2F6-FF02-DB14-733A-A26A0BAE933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2299E797-F93C-66F5-6180-FFECA6040653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06 March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54862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5CDA7F-E924-FC1E-B35B-37750F0343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>
            <a:extLst>
              <a:ext uri="{FF2B5EF4-FFF2-40B4-BE49-F238E27FC236}">
                <a16:creationId xmlns:a16="http://schemas.microsoft.com/office/drawing/2014/main" id="{E3E56884-8BBC-E7D3-4364-F4DB44219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 – Comparison with OPAL at 91.2 GeV and 161 GeV 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1E07DB-5D2A-CE50-46C3-F0D6026864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992" y="1675998"/>
            <a:ext cx="5673463" cy="434679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291508F-C33F-DDC0-3E65-C513ACA0B8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5363" y="955696"/>
            <a:ext cx="3757645" cy="289369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774F670-E201-6EE4-0239-C4F3D2C13C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15363" y="3855791"/>
            <a:ext cx="3757645" cy="2936157"/>
          </a:xfrm>
          <a:prstGeom prst="rect">
            <a:avLst/>
          </a:prstGeom>
        </p:spPr>
      </p:pic>
      <p:sp>
        <p:nvSpPr>
          <p:cNvPr id="14" name="Explosion: 8 Points 13">
            <a:extLst>
              <a:ext uri="{FF2B5EF4-FFF2-40B4-BE49-F238E27FC236}">
                <a16:creationId xmlns:a16="http://schemas.microsoft.com/office/drawing/2014/main" id="{D52D2B3C-081D-C24F-5323-A27314CC5092}"/>
              </a:ext>
            </a:extLst>
          </p:cNvPr>
          <p:cNvSpPr/>
          <p:nvPr/>
        </p:nvSpPr>
        <p:spPr>
          <a:xfrm>
            <a:off x="6852213" y="3227316"/>
            <a:ext cx="2150827" cy="1897450"/>
          </a:xfrm>
          <a:prstGeom prst="irregularSeal1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Insufficient 2W data from OPAL</a:t>
            </a:r>
            <a:endParaRPr lang="en-GB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642823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2185CD-35C4-CA80-9C43-CD570B61AF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C1B8F4D-E645-AFEF-9B7E-BD91D9E5F5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925DB4-5AB3-7AE2-7CFD-AB0DC54574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 912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161 GeV Nch curves with L3 data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Plot with KNO scaling (x-axis = n/&lt;n&gt; and y-axis=p.&lt;n&gt;)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List out all possible processes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Could be a nice review paper </a:t>
            </a:r>
            <a:endParaRPr lang="en-US" sz="8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2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BB1C2A-FD87-D1CD-B1EE-F55C9B32D4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4799" y="3374544"/>
            <a:ext cx="4716287" cy="32012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3668FDD-7108-03AA-3582-DDBCA37B5E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4798" y="336076"/>
            <a:ext cx="4716287" cy="2978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6758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7C2988-366D-AD3C-796A-E6D6427722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CCB601A-DCE4-A6DD-3753-FE0FDB789CA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4F1CD599-FA5E-C392-ACDE-B21822E25882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13 March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396612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702BCB-A1AD-629C-967F-B2CC7F8807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25D4C4A-01A7-E39A-D290-2F83F30B8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32619CD-0489-8805-1449-077D83A613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 91.2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Verified MC results with Nch and Thrust distributions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500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paper 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Study physics process and hadronic event selection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Recreate process cross-sections in Tab1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Recreate thrust distributions in Fig1 w/wo top production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HERA paper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Study Eq1 for generalized jet angularities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Study Eq2 for inelasticity and photon virtuality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Understand methodology for analysing jet substructure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85F880A-587C-E4FC-CF62-BAC098773D1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314"/>
          <a:stretch/>
        </p:blipFill>
        <p:spPr>
          <a:xfrm>
            <a:off x="8245033" y="451412"/>
            <a:ext cx="3579797" cy="23824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AB7E007-9E83-3C45-34C7-8AF436939FA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482"/>
          <a:stretch/>
        </p:blipFill>
        <p:spPr>
          <a:xfrm>
            <a:off x="8245033" y="3667102"/>
            <a:ext cx="3766053" cy="2658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76038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FE47B0-84FE-4B59-A0E5-EA7289E531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356EC12-DC42-285D-9D73-0156235FBE2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A9E1B142-4E88-10C1-B25E-18001E4DF4C7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03 April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14726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2F72B3-6B9C-6B14-3D18-2350F0C4FE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9E2E74C-5B77-EC4E-9E2D-406F0DB26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– Physics list – First stage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F8B94F8-AF56-E6C6-C1E7-224F17ACA1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5" y="1064608"/>
            <a:ext cx="11804609" cy="5571142"/>
          </a:xfrm>
        </p:spPr>
        <p:txBody>
          <a:bodyPr>
            <a:noAutofit/>
          </a:bodyPr>
          <a:lstStyle/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Leptonic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μ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l-GR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μ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endParaRPr lang="en-US" sz="1600" i="1" baseline="30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</a:t>
            </a:r>
            <a:r>
              <a:rPr lang="el-GR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</a:t>
            </a:r>
            <a:r>
              <a:rPr lang="el-GR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  <a:endParaRPr lang="en-US" sz="1600" i="1" baseline="30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Hadronic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pl-PL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uuˉ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pl-PL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ddˉ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pl-PL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ssˉ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pl-PL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ccˉ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pl-PL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bbˉ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hadrons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pl-PL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ttˉ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(W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pl-PL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)(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  <a:r>
              <a:rPr lang="pl-PL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bˉ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(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qqˉ​​b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)(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qqˉ​bˉ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)/(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qqˉ​​b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)(l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sz="1600" i="1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​bˉ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)/(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qqˉ​​b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)(l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sz="1600" i="1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​bˉ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  <a:endParaRPr lang="en-US" sz="1600" i="1" baseline="30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Bosonic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GB" sz="16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ν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​ → 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|| 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𝜈ˉ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𝑒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 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GB" sz="16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γ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/Z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(W/Z)H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pt-B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ν</a:t>
            </a:r>
            <a:r>
              <a:rPr lang="pt-BR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pt-B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νˉ</a:t>
            </a:r>
            <a:r>
              <a:rPr lang="pt-BR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pt-B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​ H</a:t>
            </a:r>
            <a:endParaRPr lang="en-US" sz="1600" i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</a:t>
            </a:r>
          </a:p>
          <a:p>
            <a:pPr lvl="1">
              <a:spcAft>
                <a:spcPts val="600"/>
              </a:spcAft>
            </a:pPr>
            <a:endParaRPr lang="en-US" sz="1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038A8C5B-8CA4-B326-BBA2-30DE1B288E7A}"/>
              </a:ext>
            </a:extLst>
          </p:cNvPr>
          <p:cNvCxnSpPr>
            <a:cxnSpLocks/>
          </p:cNvCxnSpPr>
          <p:nvPr/>
        </p:nvCxnSpPr>
        <p:spPr>
          <a:xfrm>
            <a:off x="8936628" y="422476"/>
            <a:ext cx="0" cy="144972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BFA5EE37-D740-1F26-8351-BFD03CBACEC2}"/>
              </a:ext>
            </a:extLst>
          </p:cNvPr>
          <p:cNvSpPr/>
          <p:nvPr/>
        </p:nvSpPr>
        <p:spPr>
          <a:xfrm>
            <a:off x="8704879" y="1052529"/>
            <a:ext cx="430192" cy="43019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endParaRPr lang="en-GB" i="1" baseline="30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5DB1CA0-84FB-59BF-CD1B-38EF8C1B5260}"/>
              </a:ext>
            </a:extLst>
          </p:cNvPr>
          <p:cNvCxnSpPr>
            <a:cxnSpLocks/>
          </p:cNvCxnSpPr>
          <p:nvPr/>
        </p:nvCxnSpPr>
        <p:spPr>
          <a:xfrm flipV="1">
            <a:off x="8936628" y="1872204"/>
            <a:ext cx="0" cy="133052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269FC07A-91CC-D700-271A-AF38865DAC17}"/>
              </a:ext>
            </a:extLst>
          </p:cNvPr>
          <p:cNvSpPr/>
          <p:nvPr/>
        </p:nvSpPr>
        <p:spPr>
          <a:xfrm>
            <a:off x="8707082" y="2239701"/>
            <a:ext cx="430192" cy="43019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endParaRPr lang="en-GB" i="1" baseline="30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D59D1F9-DEFE-93ED-9B8F-54938278351F}"/>
              </a:ext>
            </a:extLst>
          </p:cNvPr>
          <p:cNvCxnSpPr>
            <a:cxnSpLocks/>
            <a:stCxn id="4" idx="6"/>
          </p:cNvCxnSpPr>
          <p:nvPr/>
        </p:nvCxnSpPr>
        <p:spPr>
          <a:xfrm>
            <a:off x="9135071" y="1267625"/>
            <a:ext cx="627925" cy="60457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D191C6F-ACDC-AD94-9B98-454D74C355A7}"/>
              </a:ext>
            </a:extLst>
          </p:cNvPr>
          <p:cNvCxnSpPr>
            <a:cxnSpLocks/>
            <a:stCxn id="8" idx="6"/>
          </p:cNvCxnSpPr>
          <p:nvPr/>
        </p:nvCxnSpPr>
        <p:spPr>
          <a:xfrm flipV="1">
            <a:off x="9137274" y="1872204"/>
            <a:ext cx="625722" cy="58259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21445FE-66C6-2CCD-651F-67ABAB2B3588}"/>
              </a:ext>
            </a:extLst>
          </p:cNvPr>
          <p:cNvCxnSpPr/>
          <p:nvPr/>
        </p:nvCxnSpPr>
        <p:spPr>
          <a:xfrm>
            <a:off x="10551290" y="1850218"/>
            <a:ext cx="627925" cy="60457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3AB3158-D7CF-E65A-0F87-21016F199721}"/>
              </a:ext>
            </a:extLst>
          </p:cNvPr>
          <p:cNvCxnSpPr>
            <a:cxnSpLocks/>
          </p:cNvCxnSpPr>
          <p:nvPr/>
        </p:nvCxnSpPr>
        <p:spPr>
          <a:xfrm flipV="1">
            <a:off x="10551290" y="1273149"/>
            <a:ext cx="625722" cy="58259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B967620-C03D-6E28-4551-D91792FF7B02}"/>
              </a:ext>
            </a:extLst>
          </p:cNvPr>
          <p:cNvSpPr/>
          <p:nvPr/>
        </p:nvSpPr>
        <p:spPr>
          <a:xfrm>
            <a:off x="9758623" y="1805135"/>
            <a:ext cx="792866" cy="127316"/>
          </a:xfrm>
          <a:custGeom>
            <a:avLst/>
            <a:gdLst>
              <a:gd name="connsiteX0" fmla="*/ 0 w 1527859"/>
              <a:gd name="connsiteY0" fmla="*/ 202559 h 349247"/>
              <a:gd name="connsiteX1" fmla="*/ 214132 w 1527859"/>
              <a:gd name="connsiteY1" fmla="*/ 11577 h 349247"/>
              <a:gd name="connsiteX2" fmla="*/ 376178 w 1527859"/>
              <a:gd name="connsiteY2" fmla="*/ 347243 h 349247"/>
              <a:gd name="connsiteX3" fmla="*/ 601884 w 1527859"/>
              <a:gd name="connsiteY3" fmla="*/ 2 h 349247"/>
              <a:gd name="connsiteX4" fmla="*/ 792866 w 1527859"/>
              <a:gd name="connsiteY4" fmla="*/ 341456 h 349247"/>
              <a:gd name="connsiteX5" fmla="*/ 995423 w 1527859"/>
              <a:gd name="connsiteY5" fmla="*/ 11577 h 349247"/>
              <a:gd name="connsiteX6" fmla="*/ 1209555 w 1527859"/>
              <a:gd name="connsiteY6" fmla="*/ 347243 h 349247"/>
              <a:gd name="connsiteX7" fmla="*/ 1383175 w 1527859"/>
              <a:gd name="connsiteY7" fmla="*/ 150473 h 349247"/>
              <a:gd name="connsiteX8" fmla="*/ 1527859 w 1527859"/>
              <a:gd name="connsiteY8" fmla="*/ 133111 h 349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27859" h="349247">
                <a:moveTo>
                  <a:pt x="0" y="202559"/>
                </a:moveTo>
                <a:cubicBezTo>
                  <a:pt x="75718" y="95011"/>
                  <a:pt x="151436" y="-12537"/>
                  <a:pt x="214132" y="11577"/>
                </a:cubicBezTo>
                <a:cubicBezTo>
                  <a:pt x="276828" y="35691"/>
                  <a:pt x="311553" y="349172"/>
                  <a:pt x="376178" y="347243"/>
                </a:cubicBezTo>
                <a:cubicBezTo>
                  <a:pt x="440803" y="345314"/>
                  <a:pt x="532436" y="966"/>
                  <a:pt x="601884" y="2"/>
                </a:cubicBezTo>
                <a:cubicBezTo>
                  <a:pt x="671332" y="-963"/>
                  <a:pt x="727276" y="339527"/>
                  <a:pt x="792866" y="341456"/>
                </a:cubicBezTo>
                <a:cubicBezTo>
                  <a:pt x="858456" y="343385"/>
                  <a:pt x="925975" y="10613"/>
                  <a:pt x="995423" y="11577"/>
                </a:cubicBezTo>
                <a:cubicBezTo>
                  <a:pt x="1064871" y="12541"/>
                  <a:pt x="1144930" y="324094"/>
                  <a:pt x="1209555" y="347243"/>
                </a:cubicBezTo>
                <a:cubicBezTo>
                  <a:pt x="1274180" y="370392"/>
                  <a:pt x="1330124" y="186162"/>
                  <a:pt x="1383175" y="150473"/>
                </a:cubicBezTo>
                <a:cubicBezTo>
                  <a:pt x="1436226" y="114784"/>
                  <a:pt x="1482042" y="123947"/>
                  <a:pt x="1527859" y="133111"/>
                </a:cubicBezTo>
              </a:path>
            </a:pathLst>
          </a:custGeom>
          <a:noFill/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AFC53E-E173-DC48-6DCF-1FD62B818611}"/>
              </a:ext>
            </a:extLst>
          </p:cNvPr>
          <p:cNvSpPr txBox="1"/>
          <p:nvPr/>
        </p:nvSpPr>
        <p:spPr>
          <a:xfrm>
            <a:off x="9890081" y="1444822"/>
            <a:ext cx="6554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l-GR" sz="18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8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8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/Z</a:t>
            </a:r>
            <a:r>
              <a:rPr lang="en-US" sz="18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endParaRPr lang="en-GB" i="1" baseline="3000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72439C4C-1B43-E462-B5E0-C25E2EC0AEA9}"/>
              </a:ext>
            </a:extLst>
          </p:cNvPr>
          <p:cNvSpPr/>
          <p:nvPr/>
        </p:nvSpPr>
        <p:spPr>
          <a:xfrm rot="13500000">
            <a:off x="7413654" y="2388464"/>
            <a:ext cx="1791222" cy="132666"/>
          </a:xfrm>
          <a:custGeom>
            <a:avLst/>
            <a:gdLst>
              <a:gd name="connsiteX0" fmla="*/ 0 w 1423686"/>
              <a:gd name="connsiteY0" fmla="*/ 202585 h 416717"/>
              <a:gd name="connsiteX1" fmla="*/ 127321 w 1423686"/>
              <a:gd name="connsiteY1" fmla="*/ 11602 h 416717"/>
              <a:gd name="connsiteX2" fmla="*/ 243068 w 1423686"/>
              <a:gd name="connsiteY2" fmla="*/ 399354 h 416717"/>
              <a:gd name="connsiteX3" fmla="*/ 376177 w 1423686"/>
              <a:gd name="connsiteY3" fmla="*/ 5815 h 416717"/>
              <a:gd name="connsiteX4" fmla="*/ 486136 w 1423686"/>
              <a:gd name="connsiteY4" fmla="*/ 399354 h 416717"/>
              <a:gd name="connsiteX5" fmla="*/ 625033 w 1423686"/>
              <a:gd name="connsiteY5" fmla="*/ 5815 h 416717"/>
              <a:gd name="connsiteX6" fmla="*/ 729205 w 1423686"/>
              <a:gd name="connsiteY6" fmla="*/ 416716 h 416717"/>
              <a:gd name="connsiteX7" fmla="*/ 868101 w 1423686"/>
              <a:gd name="connsiteY7" fmla="*/ 28 h 416717"/>
              <a:gd name="connsiteX8" fmla="*/ 966486 w 1423686"/>
              <a:gd name="connsiteY8" fmla="*/ 393567 h 416717"/>
              <a:gd name="connsiteX9" fmla="*/ 1099595 w 1423686"/>
              <a:gd name="connsiteY9" fmla="*/ 17390 h 416717"/>
              <a:gd name="connsiteX10" fmla="*/ 1203767 w 1423686"/>
              <a:gd name="connsiteY10" fmla="*/ 381992 h 416717"/>
              <a:gd name="connsiteX11" fmla="*/ 1313726 w 1423686"/>
              <a:gd name="connsiteY11" fmla="*/ 162073 h 416717"/>
              <a:gd name="connsiteX12" fmla="*/ 1423686 w 1423686"/>
              <a:gd name="connsiteY12" fmla="*/ 144711 h 416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423686" h="416717">
                <a:moveTo>
                  <a:pt x="0" y="202585"/>
                </a:moveTo>
                <a:cubicBezTo>
                  <a:pt x="43405" y="90696"/>
                  <a:pt x="86810" y="-21193"/>
                  <a:pt x="127321" y="11602"/>
                </a:cubicBezTo>
                <a:cubicBezTo>
                  <a:pt x="167832" y="44397"/>
                  <a:pt x="201592" y="400318"/>
                  <a:pt x="243068" y="399354"/>
                </a:cubicBezTo>
                <a:cubicBezTo>
                  <a:pt x="284544" y="398390"/>
                  <a:pt x="335666" y="5815"/>
                  <a:pt x="376177" y="5815"/>
                </a:cubicBezTo>
                <a:cubicBezTo>
                  <a:pt x="416688" y="5815"/>
                  <a:pt x="444660" y="399354"/>
                  <a:pt x="486136" y="399354"/>
                </a:cubicBezTo>
                <a:cubicBezTo>
                  <a:pt x="527612" y="399354"/>
                  <a:pt x="584522" y="2921"/>
                  <a:pt x="625033" y="5815"/>
                </a:cubicBezTo>
                <a:cubicBezTo>
                  <a:pt x="665545" y="8709"/>
                  <a:pt x="688694" y="417680"/>
                  <a:pt x="729205" y="416716"/>
                </a:cubicBezTo>
                <a:cubicBezTo>
                  <a:pt x="769716" y="415752"/>
                  <a:pt x="828554" y="3886"/>
                  <a:pt x="868101" y="28"/>
                </a:cubicBezTo>
                <a:cubicBezTo>
                  <a:pt x="907648" y="-3830"/>
                  <a:pt x="927904" y="390673"/>
                  <a:pt x="966486" y="393567"/>
                </a:cubicBezTo>
                <a:cubicBezTo>
                  <a:pt x="1005068" y="396461"/>
                  <a:pt x="1060048" y="19319"/>
                  <a:pt x="1099595" y="17390"/>
                </a:cubicBezTo>
                <a:cubicBezTo>
                  <a:pt x="1139142" y="15461"/>
                  <a:pt x="1168079" y="357878"/>
                  <a:pt x="1203767" y="381992"/>
                </a:cubicBezTo>
                <a:cubicBezTo>
                  <a:pt x="1239455" y="406106"/>
                  <a:pt x="1277073" y="201620"/>
                  <a:pt x="1313726" y="162073"/>
                </a:cubicBezTo>
                <a:cubicBezTo>
                  <a:pt x="1350379" y="122526"/>
                  <a:pt x="1387032" y="133618"/>
                  <a:pt x="1423686" y="144711"/>
                </a:cubicBezTo>
              </a:path>
            </a:pathLst>
          </a:custGeom>
          <a:noFill/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465C42D4-4C2E-469B-B12F-89DD1965105E}"/>
              </a:ext>
            </a:extLst>
          </p:cNvPr>
          <p:cNvSpPr/>
          <p:nvPr/>
        </p:nvSpPr>
        <p:spPr>
          <a:xfrm rot="8100000">
            <a:off x="7392526" y="1114681"/>
            <a:ext cx="1791222" cy="132666"/>
          </a:xfrm>
          <a:custGeom>
            <a:avLst/>
            <a:gdLst>
              <a:gd name="connsiteX0" fmla="*/ 0 w 1423686"/>
              <a:gd name="connsiteY0" fmla="*/ 202585 h 416717"/>
              <a:gd name="connsiteX1" fmla="*/ 127321 w 1423686"/>
              <a:gd name="connsiteY1" fmla="*/ 11602 h 416717"/>
              <a:gd name="connsiteX2" fmla="*/ 243068 w 1423686"/>
              <a:gd name="connsiteY2" fmla="*/ 399354 h 416717"/>
              <a:gd name="connsiteX3" fmla="*/ 376177 w 1423686"/>
              <a:gd name="connsiteY3" fmla="*/ 5815 h 416717"/>
              <a:gd name="connsiteX4" fmla="*/ 486136 w 1423686"/>
              <a:gd name="connsiteY4" fmla="*/ 399354 h 416717"/>
              <a:gd name="connsiteX5" fmla="*/ 625033 w 1423686"/>
              <a:gd name="connsiteY5" fmla="*/ 5815 h 416717"/>
              <a:gd name="connsiteX6" fmla="*/ 729205 w 1423686"/>
              <a:gd name="connsiteY6" fmla="*/ 416716 h 416717"/>
              <a:gd name="connsiteX7" fmla="*/ 868101 w 1423686"/>
              <a:gd name="connsiteY7" fmla="*/ 28 h 416717"/>
              <a:gd name="connsiteX8" fmla="*/ 966486 w 1423686"/>
              <a:gd name="connsiteY8" fmla="*/ 393567 h 416717"/>
              <a:gd name="connsiteX9" fmla="*/ 1099595 w 1423686"/>
              <a:gd name="connsiteY9" fmla="*/ 17390 h 416717"/>
              <a:gd name="connsiteX10" fmla="*/ 1203767 w 1423686"/>
              <a:gd name="connsiteY10" fmla="*/ 381992 h 416717"/>
              <a:gd name="connsiteX11" fmla="*/ 1313726 w 1423686"/>
              <a:gd name="connsiteY11" fmla="*/ 162073 h 416717"/>
              <a:gd name="connsiteX12" fmla="*/ 1423686 w 1423686"/>
              <a:gd name="connsiteY12" fmla="*/ 144711 h 416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423686" h="416717">
                <a:moveTo>
                  <a:pt x="0" y="202585"/>
                </a:moveTo>
                <a:cubicBezTo>
                  <a:pt x="43405" y="90696"/>
                  <a:pt x="86810" y="-21193"/>
                  <a:pt x="127321" y="11602"/>
                </a:cubicBezTo>
                <a:cubicBezTo>
                  <a:pt x="167832" y="44397"/>
                  <a:pt x="201592" y="400318"/>
                  <a:pt x="243068" y="399354"/>
                </a:cubicBezTo>
                <a:cubicBezTo>
                  <a:pt x="284544" y="398390"/>
                  <a:pt x="335666" y="5815"/>
                  <a:pt x="376177" y="5815"/>
                </a:cubicBezTo>
                <a:cubicBezTo>
                  <a:pt x="416688" y="5815"/>
                  <a:pt x="444660" y="399354"/>
                  <a:pt x="486136" y="399354"/>
                </a:cubicBezTo>
                <a:cubicBezTo>
                  <a:pt x="527612" y="399354"/>
                  <a:pt x="584522" y="2921"/>
                  <a:pt x="625033" y="5815"/>
                </a:cubicBezTo>
                <a:cubicBezTo>
                  <a:pt x="665545" y="8709"/>
                  <a:pt x="688694" y="417680"/>
                  <a:pt x="729205" y="416716"/>
                </a:cubicBezTo>
                <a:cubicBezTo>
                  <a:pt x="769716" y="415752"/>
                  <a:pt x="828554" y="3886"/>
                  <a:pt x="868101" y="28"/>
                </a:cubicBezTo>
                <a:cubicBezTo>
                  <a:pt x="907648" y="-3830"/>
                  <a:pt x="927904" y="390673"/>
                  <a:pt x="966486" y="393567"/>
                </a:cubicBezTo>
                <a:cubicBezTo>
                  <a:pt x="1005068" y="396461"/>
                  <a:pt x="1060048" y="19319"/>
                  <a:pt x="1099595" y="17390"/>
                </a:cubicBezTo>
                <a:cubicBezTo>
                  <a:pt x="1139142" y="15461"/>
                  <a:pt x="1168079" y="357878"/>
                  <a:pt x="1203767" y="381992"/>
                </a:cubicBezTo>
                <a:cubicBezTo>
                  <a:pt x="1239455" y="406106"/>
                  <a:pt x="1277073" y="201620"/>
                  <a:pt x="1313726" y="162073"/>
                </a:cubicBezTo>
                <a:cubicBezTo>
                  <a:pt x="1350379" y="122526"/>
                  <a:pt x="1387032" y="133618"/>
                  <a:pt x="1423686" y="144711"/>
                </a:cubicBezTo>
              </a:path>
            </a:pathLst>
          </a:custGeom>
          <a:noFill/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E6B2900-1727-1407-C02F-0FD1F9332CA3}"/>
              </a:ext>
            </a:extLst>
          </p:cNvPr>
          <p:cNvSpPr txBox="1"/>
          <p:nvPr/>
        </p:nvSpPr>
        <p:spPr>
          <a:xfrm>
            <a:off x="7735918" y="945914"/>
            <a:ext cx="6554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l-GR" sz="18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endParaRPr lang="en-GB" i="1" baseline="300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8FF448D-1F4E-E21A-3505-3790C2875B39}"/>
              </a:ext>
            </a:extLst>
          </p:cNvPr>
          <p:cNvSpPr txBox="1"/>
          <p:nvPr/>
        </p:nvSpPr>
        <p:spPr>
          <a:xfrm>
            <a:off x="7735918" y="2298691"/>
            <a:ext cx="6554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l-GR" sz="18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endParaRPr lang="en-GB" i="1" baseline="30000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DA730AA-C808-386B-DDFE-0F3E78D47AD7}"/>
              </a:ext>
            </a:extLst>
          </p:cNvPr>
          <p:cNvCxnSpPr>
            <a:cxnSpLocks/>
          </p:cNvCxnSpPr>
          <p:nvPr/>
        </p:nvCxnSpPr>
        <p:spPr>
          <a:xfrm>
            <a:off x="10557281" y="1855381"/>
            <a:ext cx="860117" cy="1341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C1D18B0-98D7-A976-615A-A7EEC53A155E}"/>
              </a:ext>
            </a:extLst>
          </p:cNvPr>
          <p:cNvCxnSpPr>
            <a:cxnSpLocks/>
          </p:cNvCxnSpPr>
          <p:nvPr/>
        </p:nvCxnSpPr>
        <p:spPr>
          <a:xfrm>
            <a:off x="10557281" y="1052529"/>
            <a:ext cx="0" cy="80036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3828ABA-8BB9-9C26-311D-08710CD226C2}"/>
              </a:ext>
            </a:extLst>
          </p:cNvPr>
          <p:cNvCxnSpPr>
            <a:cxnSpLocks/>
          </p:cNvCxnSpPr>
          <p:nvPr/>
        </p:nvCxnSpPr>
        <p:spPr>
          <a:xfrm>
            <a:off x="10557281" y="1861212"/>
            <a:ext cx="0" cy="80036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90D149B2-E81C-2B6F-E6DE-722994FBCB6B}"/>
              </a:ext>
            </a:extLst>
          </p:cNvPr>
          <p:cNvSpPr txBox="1"/>
          <p:nvPr/>
        </p:nvSpPr>
        <p:spPr>
          <a:xfrm>
            <a:off x="10400736" y="660656"/>
            <a:ext cx="3130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tt̄</a:t>
            </a:r>
            <a:endParaRPr lang="en-GB" i="1" baseline="300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821479A-ED80-FEC1-612A-6F1292A85375}"/>
              </a:ext>
            </a:extLst>
          </p:cNvPr>
          <p:cNvSpPr txBox="1"/>
          <p:nvPr/>
        </p:nvSpPr>
        <p:spPr>
          <a:xfrm>
            <a:off x="11417398" y="1684127"/>
            <a:ext cx="3759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ll̄</a:t>
            </a:r>
            <a:endParaRPr lang="en-GB" i="1" baseline="300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9CECBDB-52AF-1643-E2BA-2FF52560FD1D}"/>
              </a:ext>
            </a:extLst>
          </p:cNvPr>
          <p:cNvSpPr txBox="1"/>
          <p:nvPr/>
        </p:nvSpPr>
        <p:spPr>
          <a:xfrm>
            <a:off x="11104137" y="996348"/>
            <a:ext cx="48088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qq̅ </a:t>
            </a:r>
            <a:endParaRPr lang="en-GB" sz="1600" i="1" baseline="300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53C5769-54A3-4329-D684-1ECDF0E58D9D}"/>
              </a:ext>
            </a:extLst>
          </p:cNvPr>
          <p:cNvSpPr txBox="1"/>
          <p:nvPr/>
        </p:nvSpPr>
        <p:spPr>
          <a:xfrm>
            <a:off x="11104137" y="2329469"/>
            <a:ext cx="78761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</a:t>
            </a:r>
            <a:endParaRPr lang="en-GB" sz="1600" i="1" baseline="300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D9EF1DF-6605-2CBA-A50D-718A576FE238}"/>
              </a:ext>
            </a:extLst>
          </p:cNvPr>
          <p:cNvSpPr txBox="1"/>
          <p:nvPr/>
        </p:nvSpPr>
        <p:spPr>
          <a:xfrm>
            <a:off x="10163472" y="2661578"/>
            <a:ext cx="78761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endParaRPr lang="en-GB" sz="1600" i="1" baseline="-25000" dirty="0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90740E0-59CE-70D1-7098-3E58684EE6AE}"/>
              </a:ext>
            </a:extLst>
          </p:cNvPr>
          <p:cNvCxnSpPr/>
          <p:nvPr/>
        </p:nvCxnSpPr>
        <p:spPr>
          <a:xfrm rot="10800000">
            <a:off x="6815675" y="1230179"/>
            <a:ext cx="627925" cy="60457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9DA5EC2F-3F30-E27F-8CDE-DADC1E557A16}"/>
              </a:ext>
            </a:extLst>
          </p:cNvPr>
          <p:cNvCxnSpPr>
            <a:cxnSpLocks/>
          </p:cNvCxnSpPr>
          <p:nvPr/>
        </p:nvCxnSpPr>
        <p:spPr>
          <a:xfrm rot="10800000" flipV="1">
            <a:off x="6817878" y="1829234"/>
            <a:ext cx="625722" cy="58259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D0F8DE2-C652-1386-954B-E18DC6D0F9D1}"/>
              </a:ext>
            </a:extLst>
          </p:cNvPr>
          <p:cNvCxnSpPr>
            <a:cxnSpLocks/>
          </p:cNvCxnSpPr>
          <p:nvPr/>
        </p:nvCxnSpPr>
        <p:spPr>
          <a:xfrm rot="10800000">
            <a:off x="7437609" y="1832081"/>
            <a:ext cx="0" cy="80036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0C223567-BBF9-F846-7964-0027AB1536AE}"/>
              </a:ext>
            </a:extLst>
          </p:cNvPr>
          <p:cNvCxnSpPr>
            <a:cxnSpLocks/>
          </p:cNvCxnSpPr>
          <p:nvPr/>
        </p:nvCxnSpPr>
        <p:spPr>
          <a:xfrm rot="10800000">
            <a:off x="7437609" y="1023398"/>
            <a:ext cx="0" cy="80036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1B64962-AB8B-39E4-CA06-B8AB8342C0DB}"/>
              </a:ext>
            </a:extLst>
          </p:cNvPr>
          <p:cNvCxnSpPr>
            <a:cxnSpLocks/>
          </p:cNvCxnSpPr>
          <p:nvPr/>
        </p:nvCxnSpPr>
        <p:spPr>
          <a:xfrm>
            <a:off x="7437609" y="1832081"/>
            <a:ext cx="22333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C675FAD0-8BE8-C45F-5188-4F9503D02401}"/>
              </a:ext>
            </a:extLst>
          </p:cNvPr>
          <p:cNvSpPr txBox="1"/>
          <p:nvPr/>
        </p:nvSpPr>
        <p:spPr>
          <a:xfrm>
            <a:off x="7109900" y="647541"/>
            <a:ext cx="6554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l-GR" sz="18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γγ</a:t>
            </a:r>
            <a:endParaRPr lang="en-GB" i="1" baseline="300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E612AE1-3FE6-7212-98A9-2707E65F4C72}"/>
              </a:ext>
            </a:extLst>
          </p:cNvPr>
          <p:cNvSpPr txBox="1"/>
          <p:nvPr/>
        </p:nvSpPr>
        <p:spPr>
          <a:xfrm>
            <a:off x="7043799" y="2641729"/>
            <a:ext cx="78761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</a:t>
            </a:r>
            <a:endParaRPr lang="en-GB" sz="1600" i="1" baseline="300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3EA330E-BA2F-CDD3-E7F8-39FF3360695F}"/>
              </a:ext>
            </a:extLst>
          </p:cNvPr>
          <p:cNvSpPr txBox="1"/>
          <p:nvPr/>
        </p:nvSpPr>
        <p:spPr>
          <a:xfrm>
            <a:off x="6433855" y="911750"/>
            <a:ext cx="48088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qq̅ </a:t>
            </a:r>
            <a:endParaRPr lang="en-GB" sz="1600" i="1" baseline="300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D56E74A-A4ED-BB4A-CBCD-BD103E8EA343}"/>
              </a:ext>
            </a:extLst>
          </p:cNvPr>
          <p:cNvSpPr txBox="1"/>
          <p:nvPr/>
        </p:nvSpPr>
        <p:spPr>
          <a:xfrm>
            <a:off x="6451268" y="2312923"/>
            <a:ext cx="3759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ll̄</a:t>
            </a:r>
            <a:endParaRPr lang="en-GB" i="1" baseline="30000" dirty="0"/>
          </a:p>
        </p:txBody>
      </p:sp>
    </p:spTree>
    <p:extLst>
      <p:ext uri="{BB962C8B-B14F-4D97-AF65-F5344CB8AC3E}">
        <p14:creationId xmlns:p14="http://schemas.microsoft.com/office/powerpoint/2010/main" val="365348570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15FD41-C401-B74B-0572-761FAAF865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AAB7096-6CF9-F0EF-F29C-59EF3A16D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– Physics list – Second stage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1FA6EF0-0F8E-204F-EEA5-6FEEB90C7D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5" y="1064608"/>
            <a:ext cx="11804609" cy="5571142"/>
          </a:xfrm>
        </p:spPr>
        <p:txBody>
          <a:bodyPr>
            <a:noAutofit/>
          </a:bodyPr>
          <a:lstStyle/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 decay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WW decay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en-US" sz="1600" i="1" baseline="30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 decay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en-US" sz="1600" i="1" baseline="30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Top decay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Hadronisation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Photon processes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en-US" sz="1600" i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i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i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82861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CMS co-ordinate system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Cartesian coordinates: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Origin at the nominal interaction point of the detector.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Z-axis along the direction of counterclockwise beam.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X-axis pointing radially towards centre of LHC ring.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Z-plane is longitudinal, and XY-plane is transverse.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Cylindrical coordinates: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Azimuthal angle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Φ</a:t>
            </a: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Radial distance r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 coordinate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Spherical coordinates: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Azimuthal angle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Φ</a:t>
            </a: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Radial distance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ρ</a:t>
            </a: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Polar angle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θ</a:t>
            </a: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Particles are typically defined in transverse plane.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5641" y="514933"/>
            <a:ext cx="4472459" cy="265779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9890" y="3498877"/>
            <a:ext cx="5053545" cy="2346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62157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8484C2-0197-EFEA-A4DE-D3B4DBFA3D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E9208E3-2D8A-E422-23AE-3F6C0744F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Physics selection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C1DF27-8785-8902-B83C-DE46A6D8A0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5889524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✅ </a:t>
            </a:r>
            <a:r>
              <a:rPr lang="en-IN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q</a:t>
            </a:r>
            <a:r>
              <a:rPr lang="en-IN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q̅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hadrons 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✅ </a:t>
            </a:r>
            <a:r>
              <a:rPr lang="en-IN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ZZ/W</a:t>
            </a:r>
            <a:r>
              <a:rPr lang="en-US" sz="20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20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hadrons</a:t>
            </a:r>
            <a:endParaRPr lang="en-US" sz="2000" i="1" baseline="30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✅ </a:t>
            </a:r>
            <a:r>
              <a:rPr lang="en-IN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W</a:t>
            </a:r>
            <a:r>
              <a:rPr lang="en-US" sz="20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</a:t>
            </a:r>
            <a:r>
              <a:rPr lang="el-GR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τν</a:t>
            </a:r>
            <a:r>
              <a:rPr lang="el-GR" sz="20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</a:t>
            </a:r>
            <a:endParaRPr lang="en-US" sz="2000" i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⛔ </a:t>
            </a:r>
            <a:r>
              <a:rPr lang="en-IN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ZZ/W</a:t>
            </a:r>
            <a:r>
              <a:rPr lang="en-US" sz="20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20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leptons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⛔ </a:t>
            </a:r>
            <a:r>
              <a:rPr lang="el-GR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γγ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scattering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⛔ </a:t>
            </a:r>
            <a:r>
              <a:rPr lang="en-IN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</a:t>
            </a:r>
            <a:r>
              <a:rPr lang="el-GR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ττ̄</a:t>
            </a:r>
            <a:endParaRPr lang="en-US" sz="2000" i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⛔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IN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tt̄  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(for </a:t>
            </a:r>
            <a:r>
              <a:rPr lang="el-GR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α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computation)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✅ ISR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✅ beamstrahlung (negligible)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E4A3DDC-1887-4409-0F77-BB107D5E68E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1886" r="4123"/>
          <a:stretch/>
        </p:blipFill>
        <p:spPr>
          <a:xfrm>
            <a:off x="6573528" y="1589668"/>
            <a:ext cx="3003484" cy="21411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8D72ED3-FB0E-F90A-5A58-EA1E4305FA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5397" y="1110215"/>
            <a:ext cx="2365180" cy="310007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ECC864C-6577-29AC-D8DE-97541EB05A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3696" y="4482508"/>
            <a:ext cx="4586632" cy="57058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5021619-B9F2-267B-0C37-85D40CE36CF6}"/>
              </a:ext>
            </a:extLst>
          </p:cNvPr>
          <p:cNvSpPr txBox="1"/>
          <p:nvPr/>
        </p:nvSpPr>
        <p:spPr>
          <a:xfrm>
            <a:off x="8164042" y="818387"/>
            <a:ext cx="28259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0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https://arxiv.org/abs/hep-ex/9912051v1</a:t>
            </a:r>
            <a:endParaRPr lang="en-GB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028029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320656-FDD0-3092-7091-00DE469AA7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21B17BA-F77E-AEE2-8143-AA7411F57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Event selection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82ABAD8-BA26-6B2F-0719-FDB8579B08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5" y="1064608"/>
            <a:ext cx="7137888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ISR &amp; Beamstrahlung : Cut √s' &gt; 425 GeV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/W</a:t>
            </a:r>
            <a:r>
              <a:rPr lang="en-US" sz="20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20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/tt̄  decays : Cut B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&lt; 0.03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Cut mass of thrust hemisphere ≈ 80 or 91 GeV</a:t>
            </a:r>
          </a:p>
          <a:p>
            <a:pPr>
              <a:spcAft>
                <a:spcPts val="600"/>
              </a:spcAft>
            </a:pPr>
            <a:r>
              <a:rPr lang="en-IN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</a:t>
            </a:r>
            <a:r>
              <a:rPr lang="el-GR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τν</a:t>
            </a:r>
            <a:r>
              <a:rPr lang="el-GR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process : Cut mass of thrust hemisphere &lt; 1% E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CM</a:t>
            </a: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/W</a:t>
            </a:r>
            <a:r>
              <a:rPr lang="en-US" sz="20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20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decays : Cut |cos</a:t>
            </a:r>
            <a:r>
              <a:rPr lang="el-GR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Θ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Thrust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| &lt; 0.85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DF8CD2-E3A6-E824-011D-F89C144932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4363" y="572238"/>
            <a:ext cx="4847637" cy="25595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3224A5A-1100-6251-80D2-A024040D52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4363" y="3240702"/>
            <a:ext cx="4847637" cy="265357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B793D2E-258C-2511-B5B4-45B99CFFB005}"/>
              </a:ext>
            </a:extLst>
          </p:cNvPr>
          <p:cNvSpPr txBox="1"/>
          <p:nvPr/>
        </p:nvSpPr>
        <p:spPr>
          <a:xfrm>
            <a:off x="8274348" y="325754"/>
            <a:ext cx="28259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0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https://arxiv.org/abs/hep-ex/9912051v1</a:t>
            </a:r>
            <a:endParaRPr lang="en-GB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01888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8000BA-3B54-9544-00AD-71ABC9E390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0B5A2F79-1892-193B-5179-40564A5670DD}"/>
              </a:ext>
            </a:extLst>
          </p:cNvPr>
          <p:cNvSpPr/>
          <p:nvPr/>
        </p:nvSpPr>
        <p:spPr>
          <a:xfrm>
            <a:off x="7598780" y="1417899"/>
            <a:ext cx="4467828" cy="493081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1FF2A31-EA64-7943-0BBE-19C853E02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Extracting thrust in Automeris.io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7F4419-6697-8E2B-20B9-69358DE36AE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719043" y="1756453"/>
            <a:ext cx="3506523" cy="403158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42E9899-FC26-A19D-85D0-3ACFEFD6CD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476" y="1756453"/>
            <a:ext cx="3506523" cy="403418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DCD227F-87F2-F28C-E78F-0062E4F7CDE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279"/>
          <a:stretch/>
        </p:blipFill>
        <p:spPr>
          <a:xfrm>
            <a:off x="8962520" y="1509009"/>
            <a:ext cx="1467863" cy="133587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0FF9697-3DCC-C2D9-372C-17D13BD6D6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88668" y="1509009"/>
            <a:ext cx="1467862" cy="133587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AED4861-824C-6CF9-B0B3-9562DB34968F}"/>
              </a:ext>
            </a:extLst>
          </p:cNvPr>
          <p:cNvSpPr txBox="1"/>
          <p:nvPr/>
        </p:nvSpPr>
        <p:spPr>
          <a:xfrm>
            <a:off x="7747817" y="1884556"/>
            <a:ext cx="10264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Extracted 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data</a:t>
            </a:r>
            <a:endParaRPr lang="en-GB" sz="1600" baseline="300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646EFC3-14EA-9BAA-7653-C1821385D8C2}"/>
              </a:ext>
            </a:extLst>
          </p:cNvPr>
          <p:cNvSpPr txBox="1"/>
          <p:nvPr/>
        </p:nvSpPr>
        <p:spPr>
          <a:xfrm>
            <a:off x="203710" y="1417899"/>
            <a:ext cx="350652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Measuring x-axis bin width</a:t>
            </a:r>
            <a:endParaRPr lang="en-GB" sz="1600" baseline="300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04757A8-AB61-77CB-E734-7CBDFB1AEC79}"/>
              </a:ext>
            </a:extLst>
          </p:cNvPr>
          <p:cNvSpPr txBox="1"/>
          <p:nvPr/>
        </p:nvSpPr>
        <p:spPr>
          <a:xfrm>
            <a:off x="3715766" y="1417899"/>
            <a:ext cx="350652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Measuring y-axis magnitudes</a:t>
            </a:r>
            <a:endParaRPr lang="en-GB" sz="1600" baseline="30000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19CE1462-0DB1-75E8-D4FE-D3F2293888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62947" y="2893679"/>
            <a:ext cx="4193583" cy="3392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30311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0892A5-2214-0CB0-99DF-02A5E24A0C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BE988D5-E332-6091-6771-0BF3FC64FA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Statistics summary</a:t>
            </a:r>
            <a:endParaRPr lang="en-IN" sz="28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1AB68D15-7023-19D5-A0D5-DF9CF286EC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4102544"/>
              </p:ext>
            </p:extLst>
          </p:nvPr>
        </p:nvGraphicFramePr>
        <p:xfrm>
          <a:off x="293908" y="1760220"/>
          <a:ext cx="11629745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7985">
                  <a:extLst>
                    <a:ext uri="{9D8B030D-6E8A-4147-A177-3AD203B41FA5}">
                      <a16:colId xmlns:a16="http://schemas.microsoft.com/office/drawing/2014/main" val="1608661623"/>
                    </a:ext>
                  </a:extLst>
                </a:gridCol>
                <a:gridCol w="1181470">
                  <a:extLst>
                    <a:ext uri="{9D8B030D-6E8A-4147-A177-3AD203B41FA5}">
                      <a16:colId xmlns:a16="http://schemas.microsoft.com/office/drawing/2014/main" val="3111354524"/>
                    </a:ext>
                  </a:extLst>
                </a:gridCol>
                <a:gridCol w="1181470">
                  <a:extLst>
                    <a:ext uri="{9D8B030D-6E8A-4147-A177-3AD203B41FA5}">
                      <a16:colId xmlns:a16="http://schemas.microsoft.com/office/drawing/2014/main" val="3072840552"/>
                    </a:ext>
                  </a:extLst>
                </a:gridCol>
                <a:gridCol w="1181470">
                  <a:extLst>
                    <a:ext uri="{9D8B030D-6E8A-4147-A177-3AD203B41FA5}">
                      <a16:colId xmlns:a16="http://schemas.microsoft.com/office/drawing/2014/main" val="3971727872"/>
                    </a:ext>
                  </a:extLst>
                </a:gridCol>
                <a:gridCol w="1181470">
                  <a:extLst>
                    <a:ext uri="{9D8B030D-6E8A-4147-A177-3AD203B41FA5}">
                      <a16:colId xmlns:a16="http://schemas.microsoft.com/office/drawing/2014/main" val="2609215404"/>
                    </a:ext>
                  </a:extLst>
                </a:gridCol>
                <a:gridCol w="1181470">
                  <a:extLst>
                    <a:ext uri="{9D8B030D-6E8A-4147-A177-3AD203B41FA5}">
                      <a16:colId xmlns:a16="http://schemas.microsoft.com/office/drawing/2014/main" val="3719570083"/>
                    </a:ext>
                  </a:extLst>
                </a:gridCol>
                <a:gridCol w="1181470">
                  <a:extLst>
                    <a:ext uri="{9D8B030D-6E8A-4147-A177-3AD203B41FA5}">
                      <a16:colId xmlns:a16="http://schemas.microsoft.com/office/drawing/2014/main" val="463582240"/>
                    </a:ext>
                  </a:extLst>
                </a:gridCol>
                <a:gridCol w="1181470">
                  <a:extLst>
                    <a:ext uri="{9D8B030D-6E8A-4147-A177-3AD203B41FA5}">
                      <a16:colId xmlns:a16="http://schemas.microsoft.com/office/drawing/2014/main" val="3364496831"/>
                    </a:ext>
                  </a:extLst>
                </a:gridCol>
                <a:gridCol w="1181470">
                  <a:extLst>
                    <a:ext uri="{9D8B030D-6E8A-4147-A177-3AD203B41FA5}">
                      <a16:colId xmlns:a16="http://schemas.microsoft.com/office/drawing/2014/main" val="20553077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√s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91.2 GeV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500 GeV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745279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Process</a:t>
                      </a:r>
                      <a:endParaRPr lang="en-GB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LEP L3 Paper</a:t>
                      </a:r>
                      <a:endParaRPr lang="en-GB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Pythia 8.3</a:t>
                      </a:r>
                      <a:endParaRPr lang="en-GB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TESLA paper</a:t>
                      </a:r>
                      <a:endParaRPr lang="en-GB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Pythia 8.3</a:t>
                      </a:r>
                      <a:endParaRPr lang="en-GB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49861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l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600" b="1" dirty="0">
                          <a:solidFill>
                            <a:schemeClr val="tx1"/>
                          </a:solidFill>
                        </a:rPr>
                        <a:t>σ</a:t>
                      </a:r>
                      <a:r>
                        <a:rPr lang="en-US" sz="1600" b="1" baseline="-25000" dirty="0">
                          <a:solidFill>
                            <a:schemeClr val="tx1"/>
                          </a:solidFill>
                        </a:rPr>
                        <a:t>hadrons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#</a:t>
                      </a:r>
                      <a:r>
                        <a:rPr lang="en-US" sz="1600" b="1" baseline="-25000" dirty="0">
                          <a:solidFill>
                            <a:schemeClr val="tx1"/>
                          </a:solidFill>
                        </a:rPr>
                        <a:t>events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600" b="1" dirty="0">
                          <a:solidFill>
                            <a:schemeClr val="tx1"/>
                          </a:solidFill>
                        </a:rPr>
                        <a:t>σ</a:t>
                      </a:r>
                      <a:r>
                        <a:rPr lang="en-US" sz="1600" b="1" baseline="-25000" dirty="0">
                          <a:solidFill>
                            <a:schemeClr val="tx1"/>
                          </a:solidFill>
                        </a:rPr>
                        <a:t>hadrons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#</a:t>
                      </a:r>
                      <a:r>
                        <a:rPr lang="en-US" sz="1600" b="1" baseline="-25000" dirty="0">
                          <a:solidFill>
                            <a:schemeClr val="tx1"/>
                          </a:solidFill>
                        </a:rPr>
                        <a:t>events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600" b="1" dirty="0">
                          <a:solidFill>
                            <a:schemeClr val="tx1"/>
                          </a:solidFill>
                        </a:rPr>
                        <a:t>σ</a:t>
                      </a:r>
                      <a:r>
                        <a:rPr lang="en-US" sz="1600" b="1" baseline="-25000" dirty="0">
                          <a:solidFill>
                            <a:schemeClr val="tx1"/>
                          </a:solidFill>
                        </a:rPr>
                        <a:t>hadrons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#</a:t>
                      </a:r>
                      <a:r>
                        <a:rPr lang="en-US" sz="1600" b="1" baseline="-25000" dirty="0">
                          <a:solidFill>
                            <a:schemeClr val="tx1"/>
                          </a:solidFill>
                        </a:rPr>
                        <a:t>events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600" b="1" dirty="0">
                          <a:solidFill>
                            <a:schemeClr val="tx1"/>
                          </a:solidFill>
                        </a:rPr>
                        <a:t>σ</a:t>
                      </a:r>
                      <a:r>
                        <a:rPr lang="en-US" sz="1600" b="1" baseline="-25000" dirty="0">
                          <a:solidFill>
                            <a:schemeClr val="tx1"/>
                          </a:solidFill>
                        </a:rPr>
                        <a:t>hadrons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#</a:t>
                      </a:r>
                      <a:r>
                        <a:rPr lang="en-US" sz="1600" b="1" baseline="-25000" dirty="0">
                          <a:solidFill>
                            <a:schemeClr val="tx1"/>
                          </a:solidFill>
                        </a:rPr>
                        <a:t>events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03463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f fbar → </a:t>
                      </a:r>
                      <a:r>
                        <a:rPr lang="el-GR" sz="1600" dirty="0">
                          <a:solidFill>
                            <a:schemeClr val="tx1"/>
                          </a:solidFill>
                        </a:rPr>
                        <a:t>γ</a:t>
                      </a:r>
                      <a:r>
                        <a:rPr lang="el-GR" sz="1600" baseline="300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el-GR" sz="160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Z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2.80 pb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900.000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2.80 pb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25.807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83058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f fbar (</a:t>
                      </a:r>
                      <a:r>
                        <a:rPr lang="el-GR" sz="1600" dirty="0">
                          <a:solidFill>
                            <a:schemeClr val="tx1"/>
                          </a:solidFill>
                        </a:rPr>
                        <a:t>γ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) → f’ fbar’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</a:rPr>
                        <a:t>11.6 pb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</a:rPr>
                        <a:t>3.600.000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</a:rPr>
                        <a:t>?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</a:rPr>
                        <a:t>?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29656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pl-PL" sz="1600" dirty="0">
                          <a:solidFill>
                            <a:schemeClr val="tx1"/>
                          </a:solidFill>
                        </a:rPr>
                        <a:t>f fbar 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→</a:t>
                      </a:r>
                      <a:r>
                        <a:rPr lang="pl-PL" sz="1600" dirty="0">
                          <a:solidFill>
                            <a:schemeClr val="tx1"/>
                          </a:solidFill>
                        </a:rPr>
                        <a:t> γ</a:t>
                      </a:r>
                      <a:r>
                        <a:rPr lang="pl-PL" sz="1600" baseline="300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pl-PL" sz="1600" dirty="0">
                          <a:solidFill>
                            <a:schemeClr val="tx1"/>
                          </a:solidFill>
                        </a:rPr>
                        <a:t>/Z0 γ</a:t>
                      </a:r>
                      <a:r>
                        <a:rPr lang="pl-PL" sz="1600" baseline="300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pl-PL" sz="1600" dirty="0">
                          <a:solidFill>
                            <a:schemeClr val="tx1"/>
                          </a:solidFill>
                        </a:rPr>
                        <a:t>/Z0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</a:rPr>
                        <a:t>29.9 nb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>
                          <a:solidFill>
                            <a:schemeClr val="tx1"/>
                          </a:solidFill>
                        </a:rPr>
                        <a:t>248.100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41.5 nb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100.000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0.30 pb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90.000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0.25 pb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2.293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2212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f fbar → W</a:t>
                      </a:r>
                      <a:r>
                        <a:rPr lang="en-GB" sz="1600" baseline="30000" dirty="0">
                          <a:solidFill>
                            <a:schemeClr val="tx1"/>
                          </a:solidFill>
                        </a:rPr>
                        <a:t>+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 W</a:t>
                      </a:r>
                      <a:r>
                        <a:rPr lang="en-GB" sz="1600" baseline="3000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	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4.80 pb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1.500.000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4.57 pb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42.215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59443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f fbar → </a:t>
                      </a:r>
                      <a:r>
                        <a:rPr lang="pl-PL" sz="1600" dirty="0">
                          <a:solidFill>
                            <a:schemeClr val="tx1"/>
                          </a:solidFill>
                        </a:rPr>
                        <a:t>γ</a:t>
                      </a:r>
                      <a:r>
                        <a:rPr lang="pl-PL" sz="1600" baseline="300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pl-PL" sz="1600" dirty="0">
                          <a:solidFill>
                            <a:schemeClr val="tx1"/>
                          </a:solidFill>
                        </a:rPr>
                        <a:t>/Z0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→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t tbar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0.30 pb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90.000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0.38 pb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3.508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55336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Integrated luminosity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8.3 pb</a:t>
                      </a:r>
                      <a:r>
                        <a:rPr lang="en-US" sz="1600" baseline="30000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GB" sz="1600" baseline="30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baseline="30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2409.6 nb</a:t>
                      </a:r>
                      <a:r>
                        <a:rPr lang="en-US" sz="1600" baseline="30000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GB" sz="1600" baseline="30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300 fb</a:t>
                      </a:r>
                      <a:r>
                        <a:rPr lang="en-US" sz="1600" baseline="30000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GB" sz="1600" baseline="30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9.33 pb</a:t>
                      </a:r>
                      <a:r>
                        <a:rPr lang="en-US" sz="1600" baseline="30000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7690258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E8F2CA55-792C-4A0C-8FB2-34D7E75E7C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5882" y="5314949"/>
            <a:ext cx="2367771" cy="8288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CFEDDBE-63D0-E155-9963-0CC345C777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7831" y="5314949"/>
            <a:ext cx="2367771" cy="604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2048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27619C-FF42-56A4-9741-6F0D6E4662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3C4A9FC-AE3E-1E9A-C169-0B82E1E57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N</a:t>
            </a:r>
            <a:r>
              <a:rPr lang="en-US" sz="2800" b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</a:t>
            </a:r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and Thrust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ED0E1A2-8FA8-CA10-C8A0-612ABD8EB6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638" y="1448818"/>
            <a:ext cx="5841362" cy="396036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CFA2A75-90AC-AB57-EA92-96CCE9158D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822" y="1448818"/>
            <a:ext cx="5477541" cy="3960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2201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CMS particle definitions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t="8259"/>
          <a:stretch/>
        </p:blipFill>
        <p:spPr>
          <a:xfrm>
            <a:off x="206476" y="1095396"/>
            <a:ext cx="5559266" cy="462595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5096" y="390772"/>
            <a:ext cx="5233090" cy="6035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2548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9F133C-9E88-F9A9-5D52-C247101E6F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6F95EBD-FDD7-7FFD-7C2C-3ABD110E784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0712287-3D88-0618-8D5E-A3F366E4E5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QCD in lepton colliders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47580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5153</TotalTime>
  <Words>3781</Words>
  <Application>Microsoft Office PowerPoint</Application>
  <PresentationFormat>Widescreen</PresentationFormat>
  <Paragraphs>585</Paragraphs>
  <Slides>74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74</vt:i4>
      </vt:variant>
    </vt:vector>
  </HeadingPairs>
  <TitlesOfParts>
    <vt:vector size="81" baseType="lpstr">
      <vt:lpstr>Arial Unicode MS</vt:lpstr>
      <vt:lpstr>Aptos</vt:lpstr>
      <vt:lpstr>Arial</vt:lpstr>
      <vt:lpstr>Calibri</vt:lpstr>
      <vt:lpstr>Calibri Light</vt:lpstr>
      <vt:lpstr>Times New Roman</vt:lpstr>
      <vt:lpstr>Office Theme</vt:lpstr>
      <vt:lpstr>PowerPoint Presentation</vt:lpstr>
      <vt:lpstr>Timeline so far…</vt:lpstr>
      <vt:lpstr>Notes</vt:lpstr>
      <vt:lpstr>HEP introduction</vt:lpstr>
      <vt:lpstr>What is HEP?</vt:lpstr>
      <vt:lpstr>Detector parameters</vt:lpstr>
      <vt:lpstr>CMS co-ordinate system</vt:lpstr>
      <vt:lpstr>CMS particle definitions</vt:lpstr>
      <vt:lpstr>QCD in lepton colliders</vt:lpstr>
      <vt:lpstr>Theoretical ‘eē → hadron’</vt:lpstr>
      <vt:lpstr>Phenomenology ‘eē → hadron’</vt:lpstr>
      <vt:lpstr>Experimental ‘eē → hadron’</vt:lpstr>
      <vt:lpstr>QCD opportunities at FCCee</vt:lpstr>
      <vt:lpstr>QCD @ FCCee</vt:lpstr>
      <vt:lpstr>QCD @ FCCee</vt:lpstr>
      <vt:lpstr>QCD @ FCCee</vt:lpstr>
      <vt:lpstr>Comparing LEP and FCCee</vt:lpstr>
      <vt:lpstr>LEP (1989 - 2000)</vt:lpstr>
      <vt:lpstr>LEP (1989-)</vt:lpstr>
      <vt:lpstr>Parton distribution functions</vt:lpstr>
      <vt:lpstr>Parton distribution function</vt:lpstr>
      <vt:lpstr>How to compute a PDF?</vt:lpstr>
      <vt:lpstr>Jet physics</vt:lpstr>
      <vt:lpstr>Jets – Useful resources</vt:lpstr>
      <vt:lpstr>Jets – What are they?</vt:lpstr>
      <vt:lpstr>Jets – History</vt:lpstr>
      <vt:lpstr>Jets – Reconstruction algorithms</vt:lpstr>
      <vt:lpstr>Jets – Reconstruction algorithms</vt:lpstr>
      <vt:lpstr>Jets – Cone algorithms</vt:lpstr>
      <vt:lpstr>Jets – Clustering algorithms</vt:lpstr>
      <vt:lpstr>Minutes</vt:lpstr>
      <vt:lpstr>Meeting : 5 November 2024</vt:lpstr>
      <vt:lpstr>Learning Pythia-ROOT workflows</vt:lpstr>
      <vt:lpstr>NCh : UA5 .vs. PYTHIA at 91.2 GeV</vt:lpstr>
      <vt:lpstr>PowerPoint Presentation</vt:lpstr>
      <vt:lpstr>Github Repository (20 November 2024)</vt:lpstr>
      <vt:lpstr>NCh : L3 .vs. PYTHIA at 91.2 GeV</vt:lpstr>
      <vt:lpstr>Minutes of meeting</vt:lpstr>
      <vt:lpstr>PowerPoint Presentation</vt:lpstr>
      <vt:lpstr>Solving Nch curve issues – Correcting data types</vt:lpstr>
      <vt:lpstr>Solving Nch curve issues – Tweaking physics processes</vt:lpstr>
      <vt:lpstr>Linking FastJet and Pythia through fjcore.hh</vt:lpstr>
      <vt:lpstr>PowerPoint Presentation</vt:lpstr>
      <vt:lpstr>PowerPoint Presentation</vt:lpstr>
      <vt:lpstr>Minutes of meeting</vt:lpstr>
      <vt:lpstr>PowerPoint Presentation</vt:lpstr>
      <vt:lpstr>Solved Nch-2,4 curve issues – Tweaking physics processes</vt:lpstr>
      <vt:lpstr>Solved Nch-2,4 curve issues – Tweaking physics processes</vt:lpstr>
      <vt:lpstr>Fitting nCh curves with NB distributions – Tweaking PDF parameters</vt:lpstr>
      <vt:lpstr>Analysing collision products for nEvent = 1</vt:lpstr>
      <vt:lpstr>Analysing jet structure for nEvent = 1</vt:lpstr>
      <vt:lpstr>main301.cc – Setting physics switches</vt:lpstr>
      <vt:lpstr>Minutes of meeting</vt:lpstr>
      <vt:lpstr>PowerPoint Presentation</vt:lpstr>
      <vt:lpstr>Replacing TXT with Ttree files</vt:lpstr>
      <vt:lpstr>LEP912 Solving NBD Fit issues – MINOS</vt:lpstr>
      <vt:lpstr>LEP912 Plotting event shapes – Thrust</vt:lpstr>
      <vt:lpstr>Minutes of meeting</vt:lpstr>
      <vt:lpstr>PowerPoint Presentation</vt:lpstr>
      <vt:lpstr>LEP912 – Summary of plots</vt:lpstr>
      <vt:lpstr>Minutes of meeting</vt:lpstr>
      <vt:lpstr>PowerPoint Presentation</vt:lpstr>
      <vt:lpstr>LEP – Comparison with OPAL at 91.2 GeV and 161 GeV </vt:lpstr>
      <vt:lpstr>Minutes of meeting</vt:lpstr>
      <vt:lpstr>PowerPoint Presentation</vt:lpstr>
      <vt:lpstr>Minutes of meeting</vt:lpstr>
      <vt:lpstr>PowerPoint Presentation</vt:lpstr>
      <vt:lpstr>FCCee – Physics list – First stage</vt:lpstr>
      <vt:lpstr>FCCee – Physics list – Second stage</vt:lpstr>
      <vt:lpstr>TESLA 500 GeV – Physics selection</vt:lpstr>
      <vt:lpstr>TESLA 500 GeV – Event selection</vt:lpstr>
      <vt:lpstr>TESLA 500 GeV – Extracting thrust in Automeris.io</vt:lpstr>
      <vt:lpstr>TESLA 500 GeV – Statistics summary</vt:lpstr>
      <vt:lpstr>TESLA 500 GeV – NCH and Thrust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Philip Mathew</dc:creator>
  <cp:lastModifiedBy>Philip Mathew</cp:lastModifiedBy>
  <cp:revision>1468</cp:revision>
  <dcterms:created xsi:type="dcterms:W3CDTF">2024-11-21T11:19:07Z</dcterms:created>
  <dcterms:modified xsi:type="dcterms:W3CDTF">2025-04-01T10:33:10Z</dcterms:modified>
</cp:coreProperties>
</file>